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308" r:id="rId9"/>
    <p:sldId id="309" r:id="rId10"/>
    <p:sldId id="310" r:id="rId11"/>
    <p:sldId id="311" r:id="rId12"/>
    <p:sldId id="312" r:id="rId13"/>
    <p:sldId id="266" r:id="rId14"/>
    <p:sldId id="273" r:id="rId15"/>
    <p:sldId id="287" r:id="rId16"/>
    <p:sldId id="288" r:id="rId17"/>
    <p:sldId id="291" r:id="rId18"/>
    <p:sldId id="292" r:id="rId19"/>
    <p:sldId id="299" r:id="rId20"/>
    <p:sldId id="293" r:id="rId21"/>
    <p:sldId id="294" r:id="rId22"/>
    <p:sldId id="302" r:id="rId23"/>
    <p:sldId id="295" r:id="rId24"/>
    <p:sldId id="296" r:id="rId25"/>
    <p:sldId id="297" r:id="rId26"/>
    <p:sldId id="275" r:id="rId27"/>
    <p:sldId id="276" r:id="rId28"/>
    <p:sldId id="278" r:id="rId29"/>
    <p:sldId id="279" r:id="rId30"/>
    <p:sldId id="280" r:id="rId31"/>
    <p:sldId id="269" r:id="rId32"/>
    <p:sldId id="300" r:id="rId33"/>
    <p:sldId id="282" r:id="rId34"/>
    <p:sldId id="271" r:id="rId35"/>
    <p:sldId id="284" r:id="rId36"/>
    <p:sldId id="301" r:id="rId37"/>
    <p:sldId id="281" r:id="rId38"/>
    <p:sldId id="286" r:id="rId39"/>
    <p:sldId id="285" r:id="rId40"/>
    <p:sldId id="270" r:id="rId41"/>
    <p:sldId id="277" r:id="rId42"/>
    <p:sldId id="2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435" autoAdjust="0"/>
  </p:normalViewPr>
  <p:slideViewPr>
    <p:cSldViewPr snapToGrid="0">
      <p:cViewPr varScale="1">
        <p:scale>
          <a:sx n="92" d="100"/>
          <a:sy n="92" d="100"/>
        </p:scale>
        <p:origin x="7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7DA0B-AF08-4A2F-89F1-300AB78B0B6D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2C2EE-8065-4EE6-8A75-59E105DDE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1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8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journals require 600</a:t>
            </a:r>
            <a:r>
              <a:rPr lang="en-US" baseline="0" dirty="0" smtClean="0"/>
              <a:t> dpi for final figures.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0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technically speaking, type = "re" accounts for the uncertainty of the fixed effects conditional on the estimates of the random-effect variances and conditional modes (BLUPs).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More technically speaking, type = "re" accounts for the uncertainty of the fixed effects conditional on the estimates of the random-effect variances and conditional modes (BLUPs).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6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Forest</a:t>
            </a:r>
            <a:r>
              <a:rPr lang="en-US" baseline="0" dirty="0" smtClean="0"/>
              <a:t> plots also help to inform which levels of your random term are different from 0 or your population mean estimate (fixed effect); if the </a:t>
            </a:r>
            <a:r>
              <a:rPr lang="en-US" baseline="0" dirty="0" err="1" smtClean="0"/>
              <a:t>errorbars</a:t>
            </a:r>
            <a:r>
              <a:rPr lang="en-US" baseline="0" dirty="0" smtClean="0"/>
              <a:t> don’t overlap 0, we can infer that the slope of the line is significantly different from 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makes it easy to customize axis scales!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7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 data from my dissertation: sampled ants from the forest floor across 5 sites.</a:t>
            </a:r>
            <a:r>
              <a:rPr lang="en-US" baseline="0" dirty="0" smtClean="0"/>
              <a:t> Y axis is the number of ants collected per sample; x axis is categorical of each 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9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smtClean="0"/>
              <a:t> makes it easy to customize axis scales!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Differences between </a:t>
            </a:r>
            <a:r>
              <a:rPr lang="en-US" dirty="0" err="1" smtClean="0"/>
              <a:t>facet_wrap</a:t>
            </a:r>
            <a:r>
              <a:rPr lang="en-US" dirty="0" smtClean="0"/>
              <a:t> and </a:t>
            </a:r>
            <a:r>
              <a:rPr lang="en-US" dirty="0" err="1" smtClean="0"/>
              <a:t>facet_grid</a:t>
            </a:r>
            <a:r>
              <a:rPr lang="en-US" dirty="0" smtClean="0"/>
              <a:t> are minimal;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facet_grid</a:t>
            </a:r>
            <a:r>
              <a:rPr lang="en-US" baseline="0" dirty="0" smtClean="0"/>
              <a:t> gives you x and y faceting; </a:t>
            </a:r>
            <a:r>
              <a:rPr lang="en-US" baseline="0" dirty="0" err="1" smtClean="0"/>
              <a:t>facet_wrap</a:t>
            </a:r>
            <a:r>
              <a:rPr lang="en-US" baseline="0" dirty="0" smtClean="0"/>
              <a:t> works a bit better when you have more levels in a variable: wraps the facets in more than 1 row.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2C2EE-8065-4EE6-8A75-59E105DDE8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4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6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68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54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9600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8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7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9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4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0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5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8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0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9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02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9E9AC-04C7-4740-8D33-83117C8F6DD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D149067-C65F-4835-90D0-0B316149A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2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inger.com/gp/book/9780387874579" TargetMode="External"/><Relationship Id="rId2" Type="http://schemas.openxmlformats.org/officeDocument/2006/relationships/hyperlink" Target="https://bbolker.github.io/mixedmodels-misc/glmmFAQ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bolker.github.io/mixedmodels-misc/glmmFAQ.html#model-specificat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9382"/>
            <a:ext cx="7750003" cy="3260581"/>
          </a:xfrm>
        </p:spPr>
        <p:txBody>
          <a:bodyPr>
            <a:normAutofit/>
          </a:bodyPr>
          <a:lstStyle/>
          <a:p>
            <a:r>
              <a:rPr lang="en-US" dirty="0" smtClean="0"/>
              <a:t>Advanced</a:t>
            </a:r>
            <a:br>
              <a:rPr lang="en-US" dirty="0" smtClean="0"/>
            </a:br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>
                <a:latin typeface="Courier"/>
              </a:rPr>
              <a:t>ggplot2</a:t>
            </a:r>
            <a:endParaRPr lang="en-US" dirty="0">
              <a:latin typeface="Couri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Michael Mahon</a:t>
            </a:r>
          </a:p>
          <a:p>
            <a:r>
              <a:rPr lang="en-US" dirty="0" err="1" smtClean="0"/>
              <a:t>BioFrass</a:t>
            </a:r>
            <a:endParaRPr lang="en-US" dirty="0" smtClean="0"/>
          </a:p>
          <a:p>
            <a:r>
              <a:rPr lang="en-US" dirty="0" smtClean="0"/>
              <a:t>2/28/2020</a:t>
            </a:r>
            <a:endParaRPr lang="en-US" dirty="0"/>
          </a:p>
        </p:txBody>
      </p:sp>
      <p:pic>
        <p:nvPicPr>
          <p:cNvPr id="3074" name="Picture 2" descr="Image result for ggplot h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7" y="3720441"/>
            <a:ext cx="2622459" cy="304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0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come together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2" y="1394235"/>
            <a:ext cx="4805720" cy="4857283"/>
          </a:xfr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1481" y="1394234"/>
            <a:ext cx="7641125" cy="5463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err="1">
                <a:latin typeface="Courier"/>
              </a:rPr>
              <a:t>ggplot</a:t>
            </a:r>
            <a:r>
              <a:rPr lang="en-US" sz="1300" dirty="0">
                <a:latin typeface="Courier"/>
              </a:rPr>
              <a:t>(iris,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(x = </a:t>
            </a:r>
            <a:r>
              <a:rPr lang="en-US" sz="1300" dirty="0" err="1">
                <a:latin typeface="Courier"/>
              </a:rPr>
              <a:t>Sepal.Width</a:t>
            </a:r>
            <a:r>
              <a:rPr lang="en-US" sz="1300" dirty="0"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y = </a:t>
            </a:r>
            <a:r>
              <a:rPr lang="en-US" sz="1300" dirty="0" err="1">
                <a:latin typeface="Courier"/>
              </a:rPr>
              <a:t>Sepal.Length</a:t>
            </a:r>
            <a:r>
              <a:rPr lang="en-US" sz="1300" dirty="0">
                <a:latin typeface="Courier"/>
              </a:rPr>
              <a:t>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geom_point</a:t>
            </a:r>
            <a:r>
              <a:rPr lang="en-US" sz="1300" dirty="0">
                <a:latin typeface="Courier"/>
              </a:rPr>
              <a:t>(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(color = Species),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  size = 4</a:t>
            </a:r>
            <a:r>
              <a:rPr lang="en-US" sz="1300" dirty="0" smtClean="0">
                <a:latin typeface="Courier"/>
              </a:rPr>
              <a:t>)</a:t>
            </a:r>
            <a:endParaRPr lang="en-US" sz="13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359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come together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2" y="1394235"/>
            <a:ext cx="4805720" cy="4857283"/>
          </a:xfr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1481" y="1394234"/>
            <a:ext cx="7641125" cy="5463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err="1">
                <a:latin typeface="Courier"/>
              </a:rPr>
              <a:t>ggplot</a:t>
            </a:r>
            <a:r>
              <a:rPr lang="en-US" sz="1300" dirty="0">
                <a:latin typeface="Courier"/>
              </a:rPr>
              <a:t>(iris,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(x = </a:t>
            </a:r>
            <a:r>
              <a:rPr lang="en-US" sz="1300" dirty="0" err="1">
                <a:latin typeface="Courier"/>
              </a:rPr>
              <a:t>Sepal.Width</a:t>
            </a:r>
            <a:r>
              <a:rPr lang="en-US" sz="1300" dirty="0"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y = </a:t>
            </a:r>
            <a:r>
              <a:rPr lang="en-US" sz="1300" dirty="0" err="1">
                <a:latin typeface="Courier"/>
              </a:rPr>
              <a:t>Sepal.Length</a:t>
            </a:r>
            <a:r>
              <a:rPr lang="en-US" sz="1300" dirty="0">
                <a:latin typeface="Courier"/>
              </a:rPr>
              <a:t>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geom_point</a:t>
            </a:r>
            <a:r>
              <a:rPr lang="en-US" sz="1300" dirty="0">
                <a:latin typeface="Courier"/>
              </a:rPr>
              <a:t>(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(color = Species),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  size = 4)+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scale_x_continuous</a:t>
            </a:r>
            <a:r>
              <a:rPr lang="en-US" sz="1300" dirty="0">
                <a:latin typeface="Courier"/>
              </a:rPr>
              <a:t>(breaks = c(2,3,4))+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ylab</a:t>
            </a:r>
            <a:r>
              <a:rPr lang="en-US" sz="1300" dirty="0">
                <a:latin typeface="Courier"/>
              </a:rPr>
              <a:t>("Sepal Length (mm)")+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xlab</a:t>
            </a:r>
            <a:r>
              <a:rPr lang="en-US" sz="1300" dirty="0">
                <a:latin typeface="Courier"/>
              </a:rPr>
              <a:t>("Sepal Width (mm</a:t>
            </a:r>
            <a:r>
              <a:rPr lang="en-US" sz="1300" dirty="0" smtClean="0">
                <a:latin typeface="Courier"/>
              </a:rPr>
              <a:t>)")</a:t>
            </a:r>
            <a:endParaRPr lang="en-US" sz="13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57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come together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2" y="1394234"/>
            <a:ext cx="4805720" cy="4857285"/>
          </a:xfr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1481" y="1394234"/>
            <a:ext cx="7641125" cy="5463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err="1">
                <a:latin typeface="Courier"/>
              </a:rPr>
              <a:t>ggplot</a:t>
            </a:r>
            <a:r>
              <a:rPr lang="en-US" sz="1300" dirty="0">
                <a:latin typeface="Courier"/>
              </a:rPr>
              <a:t>(iris,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(x = </a:t>
            </a:r>
            <a:r>
              <a:rPr lang="en-US" sz="1300" dirty="0" err="1">
                <a:latin typeface="Courier"/>
              </a:rPr>
              <a:t>Sepal.Width</a:t>
            </a:r>
            <a:r>
              <a:rPr lang="en-US" sz="1300" dirty="0"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y = </a:t>
            </a:r>
            <a:r>
              <a:rPr lang="en-US" sz="1300" dirty="0" err="1">
                <a:latin typeface="Courier"/>
              </a:rPr>
              <a:t>Sepal.Length</a:t>
            </a:r>
            <a:r>
              <a:rPr lang="en-US" sz="1300" dirty="0">
                <a:latin typeface="Courier"/>
              </a:rPr>
              <a:t>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geom_point</a:t>
            </a:r>
            <a:r>
              <a:rPr lang="en-US" sz="1300" dirty="0">
                <a:latin typeface="Courier"/>
              </a:rPr>
              <a:t>(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(color = Species),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  size = 4)+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scale_x_continuous</a:t>
            </a:r>
            <a:r>
              <a:rPr lang="en-US" sz="1300" dirty="0">
                <a:latin typeface="Courier"/>
              </a:rPr>
              <a:t>(breaks = c(2,3,4))+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ylab</a:t>
            </a:r>
            <a:r>
              <a:rPr lang="en-US" sz="1300" dirty="0">
                <a:latin typeface="Courier"/>
              </a:rPr>
              <a:t>("Sepal Length (mm)")+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>
                <a:latin typeface="Courier"/>
              </a:rPr>
              <a:t>xlab</a:t>
            </a:r>
            <a:r>
              <a:rPr lang="en-US" sz="1300" dirty="0">
                <a:latin typeface="Courier"/>
              </a:rPr>
              <a:t>("Sepal Width (mm)")+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smtClean="0">
                <a:latin typeface="Courier"/>
              </a:rPr>
              <a:t>theme(</a:t>
            </a:r>
            <a:r>
              <a:rPr lang="en-US" sz="1300" dirty="0" err="1" smtClean="0">
                <a:latin typeface="Courier"/>
              </a:rPr>
              <a:t>panel.background</a:t>
            </a:r>
            <a:r>
              <a:rPr lang="en-US" sz="1300" dirty="0" smtClean="0">
                <a:latin typeface="Courier"/>
              </a:rPr>
              <a:t> </a:t>
            </a:r>
            <a:r>
              <a:rPr lang="en-US" sz="1300" dirty="0">
                <a:latin typeface="Courier"/>
              </a:rPr>
              <a:t>= </a:t>
            </a:r>
            <a:r>
              <a:rPr lang="en-US" sz="1300" dirty="0" err="1">
                <a:latin typeface="Courier"/>
              </a:rPr>
              <a:t>element_rect</a:t>
            </a:r>
            <a:r>
              <a:rPr lang="en-US" sz="1300" dirty="0">
                <a:latin typeface="Courier"/>
              </a:rPr>
              <a:t>(color = </a:t>
            </a:r>
            <a:r>
              <a:rPr lang="en-US" sz="1300" dirty="0" smtClean="0">
                <a:latin typeface="Courier"/>
              </a:rPr>
              <a:t>NA, fill </a:t>
            </a:r>
            <a:r>
              <a:rPr lang="en-US" sz="1300" dirty="0">
                <a:latin typeface="Courier"/>
              </a:rPr>
              <a:t>= "white"),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axis.line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element_line</a:t>
            </a:r>
            <a:r>
              <a:rPr lang="en-US" sz="1300" dirty="0">
                <a:latin typeface="Courier"/>
              </a:rPr>
              <a:t>(color 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axis.text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element_text</a:t>
            </a:r>
            <a:r>
              <a:rPr lang="en-US" sz="1300" dirty="0">
                <a:latin typeface="Courier"/>
              </a:rPr>
              <a:t>(size = 14</a:t>
            </a:r>
            <a:r>
              <a:rPr lang="en-US" sz="1300" dirty="0" smtClean="0">
                <a:latin typeface="Courier"/>
              </a:rPr>
              <a:t>, color </a:t>
            </a:r>
            <a:r>
              <a:rPr lang="en-US" sz="1300" dirty="0">
                <a:latin typeface="Courier"/>
              </a:rPr>
              <a:t>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axis.title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element_text</a:t>
            </a:r>
            <a:r>
              <a:rPr lang="en-US" sz="1300" dirty="0">
                <a:latin typeface="Courier"/>
              </a:rPr>
              <a:t>(size = 16, color 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legend.title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element_text</a:t>
            </a:r>
            <a:r>
              <a:rPr lang="en-US" sz="1300" dirty="0">
                <a:latin typeface="Courier"/>
              </a:rPr>
              <a:t>(size = 16, color 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legend.text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element_text</a:t>
            </a:r>
            <a:r>
              <a:rPr lang="en-US" sz="1300" dirty="0">
                <a:latin typeface="Courier"/>
              </a:rPr>
              <a:t>(size = 14, color 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legend.key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element_blank</a:t>
            </a:r>
            <a:r>
              <a:rPr lang="en-US" sz="1300" dirty="0">
                <a:latin typeface="Courier"/>
              </a:rPr>
              <a:t>(),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legend.background</a:t>
            </a:r>
            <a:r>
              <a:rPr lang="en-US" sz="1300" dirty="0">
                <a:latin typeface="Courier"/>
              </a:rPr>
              <a:t> = </a:t>
            </a:r>
            <a:r>
              <a:rPr lang="en-US" sz="1300" dirty="0" err="1">
                <a:latin typeface="Courier"/>
              </a:rPr>
              <a:t>element_rect</a:t>
            </a:r>
            <a:r>
              <a:rPr lang="en-US" sz="1300" dirty="0">
                <a:latin typeface="Courier"/>
              </a:rPr>
              <a:t>(fill = "white</a:t>
            </a:r>
            <a:r>
              <a:rPr lang="en-US" sz="1300" dirty="0" smtClean="0">
                <a:latin typeface="Courier"/>
              </a:rPr>
              <a:t>", color </a:t>
            </a:r>
            <a:r>
              <a:rPr lang="en-US" sz="1300" dirty="0">
                <a:latin typeface="Courier"/>
              </a:rPr>
              <a:t>= "black"),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</a:t>
            </a:r>
            <a:r>
              <a:rPr lang="en-US" sz="1300" dirty="0" err="1">
                <a:latin typeface="Courier"/>
              </a:rPr>
              <a:t>legend.position</a:t>
            </a:r>
            <a:r>
              <a:rPr lang="en-US" sz="1300" dirty="0">
                <a:latin typeface="Courier"/>
              </a:rPr>
              <a:t> = c(0.84,0.65))</a:t>
            </a:r>
          </a:p>
        </p:txBody>
      </p:sp>
    </p:spTree>
    <p:extLst>
      <p:ext uri="{BB962C8B-B14F-4D97-AF65-F5344CB8AC3E}">
        <p14:creationId xmlns:p14="http://schemas.microsoft.com/office/powerpoint/2010/main" val="32170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</a:t>
            </a:r>
            <a:r>
              <a:rPr lang="en-US" dirty="0" err="1" smtClean="0"/>
              <a:t>geoms</a:t>
            </a:r>
            <a:r>
              <a:rPr lang="en-US" dirty="0" smtClean="0"/>
              <a:t> and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Points – </a:t>
            </a:r>
            <a:r>
              <a:rPr lang="en-US" dirty="0" err="1" smtClean="0"/>
              <a:t>geom_point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Lines – </a:t>
            </a:r>
            <a:r>
              <a:rPr lang="en-US" dirty="0" err="1" smtClean="0"/>
              <a:t>geom_line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Errorbars</a:t>
            </a:r>
            <a:r>
              <a:rPr lang="en-US" dirty="0" smtClean="0"/>
              <a:t> – </a:t>
            </a:r>
            <a:r>
              <a:rPr lang="en-US" dirty="0" err="1" smtClean="0"/>
              <a:t>geom_errorbars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Boxplots – </a:t>
            </a:r>
            <a:r>
              <a:rPr lang="en-US" dirty="0" err="1" smtClean="0"/>
              <a:t>geom_boxplots</a:t>
            </a:r>
            <a:r>
              <a:rPr lang="en-US" dirty="0" smtClean="0"/>
              <a:t>()</a:t>
            </a:r>
          </a:p>
          <a:p>
            <a:r>
              <a:rPr lang="en-US" dirty="0" smtClean="0"/>
              <a:t>Violin plots – </a:t>
            </a:r>
            <a:r>
              <a:rPr lang="en-US" dirty="0" err="1" smtClean="0"/>
              <a:t>geom_violin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Maps – </a:t>
            </a:r>
            <a:r>
              <a:rPr lang="en-US" dirty="0" err="1" smtClean="0"/>
              <a:t>geom_map</a:t>
            </a:r>
            <a:r>
              <a:rPr lang="en-US" dirty="0" smtClean="0"/>
              <a:t>()</a:t>
            </a:r>
          </a:p>
          <a:p>
            <a:r>
              <a:rPr lang="en-US" dirty="0" smtClean="0"/>
              <a:t>Contours – </a:t>
            </a:r>
            <a:r>
              <a:rPr lang="en-US" dirty="0" err="1" smtClean="0"/>
              <a:t>geom_contour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Density curve – </a:t>
            </a:r>
            <a:r>
              <a:rPr lang="en-US" dirty="0" err="1" smtClean="0"/>
              <a:t>geom_density</a:t>
            </a:r>
            <a:r>
              <a:rPr lang="en-US" dirty="0" smtClean="0"/>
              <a:t>()</a:t>
            </a:r>
          </a:p>
          <a:p>
            <a:r>
              <a:rPr lang="en-US" dirty="0" smtClean="0"/>
              <a:t>Histogram – </a:t>
            </a:r>
            <a:r>
              <a:rPr lang="en-US" dirty="0" err="1" smtClean="0"/>
              <a:t>geom_histogram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Text – </a:t>
            </a:r>
            <a:r>
              <a:rPr lang="en-US" dirty="0" err="1" smtClean="0"/>
              <a:t>geom_text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Bar plots – </a:t>
            </a:r>
            <a:r>
              <a:rPr lang="en-US" dirty="0" err="1" smtClean="0"/>
              <a:t>geom_bar</a:t>
            </a:r>
            <a:r>
              <a:rPr lang="en-US" dirty="0" smtClean="0"/>
              <a:t>()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89"/>
            <a:ext cx="5521883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Simple Regressions – </a:t>
            </a:r>
            <a:r>
              <a:rPr lang="en-US" sz="2400" dirty="0" err="1" smtClean="0"/>
              <a:t>stat_smooth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Function creation – </a:t>
            </a:r>
            <a:r>
              <a:rPr lang="en-US" sz="2400" dirty="0" err="1" smtClean="0"/>
              <a:t>stat_function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Summary info – </a:t>
            </a:r>
            <a:r>
              <a:rPr lang="en-US" sz="2400" dirty="0" err="1" smtClean="0"/>
              <a:t>stat_summary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2D density plots – stat_density_2d()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39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broad overview of some common mapping techniques</a:t>
            </a:r>
          </a:p>
          <a:p>
            <a:pPr lvl="1"/>
            <a:r>
              <a:rPr lang="en-US" sz="2400" dirty="0" smtClean="0"/>
              <a:t>Points</a:t>
            </a:r>
          </a:p>
          <a:p>
            <a:pPr lvl="1"/>
            <a:r>
              <a:rPr lang="en-US" sz="2400" dirty="0" smtClean="0"/>
              <a:t>Polygons</a:t>
            </a:r>
          </a:p>
          <a:p>
            <a:r>
              <a:rPr lang="en-US" dirty="0" smtClean="0"/>
              <a:t>Should give you a basic understanding of commonly used mapping functions in </a:t>
            </a:r>
            <a:r>
              <a:rPr lang="en-US" dirty="0" err="1" smtClean="0"/>
              <a:t>ggplot</a:t>
            </a:r>
            <a:endParaRPr lang="en-US" dirty="0" smtClean="0"/>
          </a:p>
          <a:p>
            <a:pPr lvl="1"/>
            <a:endParaRPr lang="en-US" dirty="0" smtClean="0">
              <a:latin typeface="Courier"/>
            </a:endParaRPr>
          </a:p>
        </p:txBody>
      </p:sp>
      <p:pic>
        <p:nvPicPr>
          <p:cNvPr id="2050" name="Picture 2" descr="Image result for map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4" y="47624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0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points with NEON sites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44" y="1389912"/>
            <a:ext cx="8122056" cy="5468088"/>
          </a:xfrm>
        </p:spPr>
      </p:pic>
    </p:spTree>
    <p:extLst>
      <p:ext uri="{BB962C8B-B14F-4D97-AF65-F5344CB8AC3E}">
        <p14:creationId xmlns:p14="http://schemas.microsoft.com/office/powerpoint/2010/main" val="36538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128803"/>
            <a:ext cx="7426036" cy="67291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4" y="138546"/>
            <a:ext cx="8596668" cy="1320800"/>
          </a:xfrm>
        </p:spPr>
        <p:txBody>
          <a:bodyPr/>
          <a:lstStyle/>
          <a:p>
            <a:r>
              <a:rPr lang="en-US" dirty="0" smtClean="0"/>
              <a:t>Mapping shapefiles</a:t>
            </a:r>
            <a:br>
              <a:rPr lang="en-US" dirty="0" smtClean="0"/>
            </a:br>
            <a:r>
              <a:rPr lang="en-US" dirty="0" smtClean="0"/>
              <a:t>with NEON Ecoregions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4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mixed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87418"/>
            <a:ext cx="8047951" cy="3953944"/>
          </a:xfrm>
        </p:spPr>
        <p:txBody>
          <a:bodyPr/>
          <a:lstStyle/>
          <a:p>
            <a:r>
              <a:rPr lang="en-US" dirty="0" smtClean="0"/>
              <a:t>This will be a broad, deep dive into mixed models and how to correctly plot them</a:t>
            </a:r>
          </a:p>
          <a:p>
            <a:r>
              <a:rPr lang="en-US" dirty="0" smtClean="0"/>
              <a:t>We’ll cover things that may be unfamiliar, but that’s okay! Not meant to be a comprehensive introduction</a:t>
            </a:r>
          </a:p>
          <a:p>
            <a:r>
              <a:rPr lang="en-US" dirty="0" smtClean="0"/>
              <a:t>If you want to learn more about mixed effects models, check out Ben </a:t>
            </a:r>
            <a:r>
              <a:rPr lang="en-US" dirty="0" err="1" smtClean="0"/>
              <a:t>Bolker’s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GLMM FAQs </a:t>
            </a:r>
            <a:r>
              <a:rPr lang="en-US" dirty="0" smtClean="0"/>
              <a:t>and Alain </a:t>
            </a:r>
            <a:r>
              <a:rPr lang="en-US" dirty="0" err="1" smtClean="0"/>
              <a:t>Zuur’s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Mixed Effects Models and Extensions in Ecology with R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diver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85" y="0"/>
            <a:ext cx="3466715" cy="260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introduction into linear mixed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 Regression</a:t>
                </a:r>
              </a:p>
              <a:p>
                <a:pPr lvl="1"/>
                <a:r>
                  <a:rPr lang="en-US" dirty="0" smtClean="0"/>
                  <a:t>Model relationship between a dependent variable and 1+ predictor variables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39426" y="5210364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Independent Variable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55131" y="4330378"/>
            <a:ext cx="852824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61242" y="4362916"/>
            <a:ext cx="166395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80000" y="4350327"/>
            <a:ext cx="798763" cy="8925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033163" y="4267200"/>
            <a:ext cx="714627" cy="523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28289" y="5210364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ependent Variable(s)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814745" y="4528760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Residual Error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21998" y="5257462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Coefficient(s)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28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introduction into linear mixed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 Regression</a:t>
                </a:r>
              </a:p>
              <a:p>
                <a:pPr lvl="1"/>
                <a:r>
                  <a:rPr lang="en-US" dirty="0" smtClean="0"/>
                  <a:t>Model relationship between a dependent variable and 1+ predictor variables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39426" y="5210364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Independent Variable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55131" y="4330378"/>
            <a:ext cx="852824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61242" y="4362916"/>
            <a:ext cx="166395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80000" y="4350327"/>
            <a:ext cx="798763" cy="8925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033163" y="4267200"/>
            <a:ext cx="714627" cy="523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28289" y="5210364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ependent Variable(s)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814745" y="4528760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Residual Error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3421998" y="5257462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Coefficient(s)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17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0477"/>
            <a:ext cx="8596668" cy="45008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>
                <a:latin typeface="Courier"/>
              </a:rPr>
              <a:t>ggplot</a:t>
            </a:r>
            <a:r>
              <a:rPr lang="en-U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Advantages and Disadvantages of </a:t>
            </a:r>
            <a:r>
              <a:rPr lang="en-US" dirty="0" err="1" smtClean="0">
                <a:latin typeface="Courier"/>
              </a:rPr>
              <a:t>ggplot</a:t>
            </a:r>
            <a:endParaRPr lang="en-US" dirty="0" smtClean="0">
              <a:latin typeface="Courier"/>
            </a:endParaRP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Installing </a:t>
            </a:r>
            <a:r>
              <a:rPr lang="en-US" dirty="0" err="1" smtClean="0">
                <a:latin typeface="Courier"/>
              </a:rPr>
              <a:t>ggplot</a:t>
            </a:r>
            <a:r>
              <a:rPr lang="en-US" dirty="0" smtClean="0"/>
              <a:t> and associated packages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>
                <a:latin typeface="Courier"/>
              </a:rPr>
              <a:t>ggplot</a:t>
            </a:r>
            <a:r>
              <a:rPr lang="en-US" dirty="0" smtClean="0"/>
              <a:t> </a:t>
            </a:r>
            <a:r>
              <a:rPr lang="en-US" dirty="0"/>
              <a:t>b</a:t>
            </a:r>
            <a:r>
              <a:rPr lang="en-US" dirty="0" smtClean="0"/>
              <a:t>asics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Mapping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Plotting Mixed Models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Customization</a:t>
            </a:r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Saving high quality figures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easily plot SIMPLE linear regressions with </a:t>
            </a:r>
            <a:r>
              <a:rPr lang="en-US" dirty="0" err="1" smtClean="0">
                <a:latin typeface="Courier"/>
              </a:rPr>
              <a:t>stat_smooth</a:t>
            </a:r>
            <a:r>
              <a:rPr lang="en-US" dirty="0" smtClean="0">
                <a:latin typeface="Courier"/>
              </a:rPr>
              <a:t>(method = “lm”)</a:t>
            </a:r>
            <a:endParaRPr lang="en-US" dirty="0">
              <a:latin typeface="Courier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75" y="1846088"/>
            <a:ext cx="6424786" cy="5011912"/>
          </a:xfrm>
        </p:spPr>
      </p:pic>
    </p:spTree>
    <p:extLst>
      <p:ext uri="{BB962C8B-B14F-4D97-AF65-F5344CB8AC3E}">
        <p14:creationId xmlns:p14="http://schemas.microsoft.com/office/powerpoint/2010/main" val="35340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models are a bit more complex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 Mixed Models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59135" y="4554582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Independent Variable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74840" y="3674596"/>
            <a:ext cx="852824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880951" y="3707134"/>
            <a:ext cx="166395" cy="87998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657070" y="3674596"/>
            <a:ext cx="741403" cy="91252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541163" y="3413036"/>
            <a:ext cx="714627" cy="52312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47998" y="4554582"/>
            <a:ext cx="189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ependent Variable(s)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322745" y="3674596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Residual Error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41707" y="4601680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Coefficient(s)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34182" y="2542106"/>
            <a:ext cx="515970" cy="65578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17106" y="2280546"/>
            <a:ext cx="221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 term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2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treat factor xxx as fixed or random?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7334" y="1792586"/>
            <a:ext cx="8596668" cy="4997513"/>
          </a:xfrm>
        </p:spPr>
        <p:txBody>
          <a:bodyPr>
            <a:normAutofit/>
          </a:bodyPr>
          <a:lstStyle/>
          <a:p>
            <a:r>
              <a:rPr lang="en-US" dirty="0"/>
              <a:t>One modeler’s random effect is another modeler’s fixed effect.</a:t>
            </a:r>
          </a:p>
          <a:p>
            <a:r>
              <a:rPr lang="en-US" dirty="0" smtClean="0"/>
              <a:t>Sometimes </a:t>
            </a:r>
            <a:r>
              <a:rPr lang="en-US" dirty="0"/>
              <a:t>the answer is easy and based solely on the design of your experiment. Other times it isn’t easy.</a:t>
            </a:r>
          </a:p>
          <a:p>
            <a:r>
              <a:rPr lang="en-US" b="1" dirty="0"/>
              <a:t>T</a:t>
            </a:r>
            <a:r>
              <a:rPr lang="en-US" b="1" dirty="0" smtClean="0"/>
              <a:t>here is no clear cut answer.</a:t>
            </a:r>
          </a:p>
          <a:p>
            <a:r>
              <a:rPr lang="en-US" dirty="0" smtClean="0"/>
              <a:t>If you suspect that some of the error of your data within groups is not independent (i.e. samples from the same site); you should use include this grouping variable as a random term</a:t>
            </a:r>
          </a:p>
          <a:p>
            <a:r>
              <a:rPr lang="en-US" dirty="0" smtClean="0"/>
              <a:t>Specifying random structure of a mixed model: </a:t>
            </a:r>
            <a:r>
              <a:rPr lang="en-US" dirty="0">
                <a:hlinkClick r:id="rId2"/>
              </a:rPr>
              <a:t>https://bbolker.github.io/mixedmodels-misc/glmmFAQ.html#model-specification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mixed models in R with lme4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"/>
              </a:rPr>
              <a:t>lmer</a:t>
            </a:r>
            <a:r>
              <a:rPr lang="en-US" dirty="0" smtClean="0">
                <a:latin typeface="Courier"/>
              </a:rPr>
              <a:t>( response ~ </a:t>
            </a:r>
            <a:r>
              <a:rPr lang="en-US" dirty="0" err="1" smtClean="0">
                <a:latin typeface="Courier"/>
              </a:rPr>
              <a:t>fixed_predictor</a:t>
            </a:r>
            <a:r>
              <a:rPr lang="en-US" dirty="0" smtClean="0">
                <a:latin typeface="Courier"/>
              </a:rPr>
              <a:t> + (1 | </a:t>
            </a:r>
            <a:r>
              <a:rPr lang="en-US" dirty="0" err="1" smtClean="0">
                <a:latin typeface="Courier"/>
              </a:rPr>
              <a:t>random_term</a:t>
            </a:r>
            <a:r>
              <a:rPr lang="en-US" dirty="0" smtClean="0">
                <a:latin typeface="Courier"/>
              </a:rPr>
              <a:t>), data)</a:t>
            </a:r>
          </a:p>
          <a:p>
            <a:pPr lvl="1"/>
            <a:r>
              <a:rPr lang="en-US" dirty="0" smtClean="0"/>
              <a:t>Random </a:t>
            </a:r>
            <a:r>
              <a:rPr lang="en-US" b="1" dirty="0" smtClean="0"/>
              <a:t>intercepts</a:t>
            </a:r>
            <a:r>
              <a:rPr lang="en-US" dirty="0" smtClean="0"/>
              <a:t> model; </a:t>
            </a:r>
            <a:r>
              <a:rPr lang="en-US" dirty="0" err="1" smtClean="0">
                <a:latin typeface="Courier"/>
              </a:rPr>
              <a:t>fixed_predictor</a:t>
            </a:r>
            <a:r>
              <a:rPr lang="en-US" dirty="0" smtClean="0"/>
              <a:t> slope is constant across levels of </a:t>
            </a:r>
            <a:r>
              <a:rPr lang="en-US" dirty="0" err="1" smtClean="0">
                <a:latin typeface="Courier"/>
              </a:rPr>
              <a:t>random_term</a:t>
            </a:r>
            <a:endParaRPr lang="en-US" dirty="0" smtClean="0">
              <a:latin typeface="Courier"/>
            </a:endParaRPr>
          </a:p>
          <a:p>
            <a:r>
              <a:rPr lang="en-US" dirty="0" err="1">
                <a:latin typeface="Courier"/>
              </a:rPr>
              <a:t>lmer</a:t>
            </a:r>
            <a:r>
              <a:rPr lang="en-US" dirty="0">
                <a:latin typeface="Courier"/>
              </a:rPr>
              <a:t>( response ~ </a:t>
            </a:r>
            <a:r>
              <a:rPr lang="en-US" dirty="0" err="1">
                <a:latin typeface="Courier"/>
              </a:rPr>
              <a:t>fixed_predictor</a:t>
            </a:r>
            <a:r>
              <a:rPr lang="en-US" dirty="0">
                <a:latin typeface="Courier"/>
              </a:rPr>
              <a:t> </a:t>
            </a:r>
            <a:r>
              <a:rPr lang="en-US" dirty="0" smtClean="0">
                <a:latin typeface="Courier"/>
              </a:rPr>
              <a:t>+                    			(</a:t>
            </a:r>
            <a:r>
              <a:rPr lang="en-US" dirty="0" err="1" smtClean="0">
                <a:latin typeface="Courier"/>
              </a:rPr>
              <a:t>fixed_predictor</a:t>
            </a:r>
            <a:r>
              <a:rPr lang="en-US" dirty="0" smtClean="0">
                <a:latin typeface="Courier"/>
              </a:rPr>
              <a:t> </a:t>
            </a:r>
            <a:r>
              <a:rPr lang="en-US" dirty="0">
                <a:latin typeface="Courier"/>
              </a:rPr>
              <a:t>| </a:t>
            </a:r>
            <a:r>
              <a:rPr lang="en-US" dirty="0" err="1">
                <a:latin typeface="Courier"/>
              </a:rPr>
              <a:t>random_term</a:t>
            </a:r>
            <a:r>
              <a:rPr lang="en-US" dirty="0">
                <a:latin typeface="Courier"/>
              </a:rPr>
              <a:t>), data</a:t>
            </a:r>
            <a:r>
              <a:rPr lang="en-US" dirty="0" smtClean="0">
                <a:latin typeface="Courier"/>
              </a:rPr>
              <a:t>)</a:t>
            </a:r>
          </a:p>
          <a:p>
            <a:pPr lvl="1"/>
            <a:r>
              <a:rPr lang="en-US" dirty="0"/>
              <a:t>Random </a:t>
            </a:r>
            <a:r>
              <a:rPr lang="en-US" b="1" dirty="0" smtClean="0"/>
              <a:t>slopes</a:t>
            </a:r>
            <a:r>
              <a:rPr lang="en-US" dirty="0" smtClean="0"/>
              <a:t> </a:t>
            </a:r>
            <a:r>
              <a:rPr lang="en-US" b="1" dirty="0" smtClean="0"/>
              <a:t>and</a:t>
            </a:r>
            <a:r>
              <a:rPr lang="en-US" dirty="0" smtClean="0"/>
              <a:t> </a:t>
            </a:r>
            <a:r>
              <a:rPr lang="en-US" b="1" dirty="0" smtClean="0"/>
              <a:t>intercepts</a:t>
            </a:r>
            <a:r>
              <a:rPr lang="en-US" dirty="0" smtClean="0"/>
              <a:t> model; </a:t>
            </a:r>
            <a:r>
              <a:rPr lang="en-US" dirty="0" err="1" smtClean="0">
                <a:latin typeface="Courier"/>
              </a:rPr>
              <a:t>fixed_predictor</a:t>
            </a:r>
            <a:r>
              <a:rPr lang="en-US" dirty="0" smtClean="0"/>
              <a:t> slope varies across </a:t>
            </a:r>
            <a:r>
              <a:rPr lang="en-US" dirty="0"/>
              <a:t>levels of </a:t>
            </a:r>
            <a:r>
              <a:rPr lang="en-US" dirty="0" err="1" smtClean="0">
                <a:latin typeface="Courier"/>
              </a:rPr>
              <a:t>random_term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/>
              <a:t>Fixed effect is the population level mean effect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“random” effects change your model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Intercept                (1 | Subject)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Random Intercept </a:t>
            </a:r>
            <a:r>
              <a:rPr lang="en-US" dirty="0" smtClean="0"/>
              <a:t>&amp; </a:t>
            </a:r>
            <a:r>
              <a:rPr lang="en-US" dirty="0" smtClean="0"/>
              <a:t>Slope (Days | Subject)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9" y="2737245"/>
            <a:ext cx="4627523" cy="4114800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2" y="2737245"/>
            <a:ext cx="4627523" cy="4114800"/>
          </a:xfrm>
        </p:spPr>
      </p:pic>
    </p:spTree>
    <p:extLst>
      <p:ext uri="{BB962C8B-B14F-4D97-AF65-F5344CB8AC3E}">
        <p14:creationId xmlns:p14="http://schemas.microsoft.com/office/powerpoint/2010/main" val="12934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Correctly</a:t>
            </a:r>
            <a:r>
              <a:rPr lang="en-US" dirty="0" smtClean="0"/>
              <a:t> plotting mixed models (and multiple regression models)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urier"/>
              </a:rPr>
              <a:t>ggeffects</a:t>
            </a:r>
            <a:r>
              <a:rPr lang="en-US" dirty="0" smtClean="0">
                <a:latin typeface="Courier"/>
              </a:rPr>
              <a:t> </a:t>
            </a:r>
            <a:r>
              <a:rPr lang="en-US" dirty="0" smtClean="0">
                <a:latin typeface="+mj-lt"/>
              </a:rPr>
              <a:t>package</a:t>
            </a:r>
          </a:p>
          <a:p>
            <a:pPr lvl="1"/>
            <a:r>
              <a:rPr lang="en-US" dirty="0"/>
              <a:t>Create </a:t>
            </a:r>
            <a:r>
              <a:rPr lang="en-US" b="1" dirty="0"/>
              <a:t>Tidy</a:t>
            </a:r>
            <a:r>
              <a:rPr lang="en-US" dirty="0"/>
              <a:t> </a:t>
            </a:r>
            <a:r>
              <a:rPr lang="en-US" dirty="0" smtClean="0"/>
              <a:t>data frames of </a:t>
            </a:r>
            <a:r>
              <a:rPr lang="en-US" b="1" dirty="0" smtClean="0"/>
              <a:t>marginal effects </a:t>
            </a:r>
            <a:r>
              <a:rPr lang="en-US" dirty="0"/>
              <a:t>for </a:t>
            </a:r>
            <a:r>
              <a:rPr lang="en-US" dirty="0" err="1" smtClean="0">
                <a:latin typeface="Courier"/>
              </a:rPr>
              <a:t>ggplot</a:t>
            </a:r>
            <a:endParaRPr lang="en-US" dirty="0" smtClean="0"/>
          </a:p>
          <a:p>
            <a:r>
              <a:rPr lang="en-US" dirty="0" smtClean="0"/>
              <a:t>Support for a TON of model-objects</a:t>
            </a:r>
          </a:p>
          <a:p>
            <a:pPr lvl="1"/>
            <a:r>
              <a:rPr lang="en-US" dirty="0" err="1" smtClean="0">
                <a:latin typeface="Courier"/>
              </a:rPr>
              <a:t>bamlss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bayesx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betabin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betareg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bglmer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bracl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brglm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brmsfit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brmultinom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cgam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cgamm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clm</a:t>
            </a:r>
            <a:r>
              <a:rPr lang="en-US" dirty="0">
                <a:latin typeface="Courier"/>
              </a:rPr>
              <a:t>, clm2, </a:t>
            </a:r>
            <a:r>
              <a:rPr lang="en-US" dirty="0" err="1">
                <a:latin typeface="Courier"/>
              </a:rPr>
              <a:t>clmm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coxph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fixest</a:t>
            </a:r>
            <a:r>
              <a:rPr lang="en-US" dirty="0">
                <a:latin typeface="Courier"/>
              </a:rPr>
              <a:t>, gam </a:t>
            </a:r>
            <a:r>
              <a:rPr lang="en-US" dirty="0" smtClean="0">
                <a:latin typeface="Courier"/>
              </a:rPr>
              <a:t>(</a:t>
            </a:r>
            <a:r>
              <a:rPr lang="en-US" dirty="0" err="1" smtClean="0">
                <a:latin typeface="Courier"/>
              </a:rPr>
              <a:t>mgcv</a:t>
            </a:r>
            <a:r>
              <a:rPr lang="en-US" dirty="0">
                <a:latin typeface="Courier"/>
              </a:rPr>
              <a:t>), Gam </a:t>
            </a:r>
            <a:r>
              <a:rPr lang="en-US" dirty="0" smtClean="0">
                <a:latin typeface="Courier"/>
              </a:rPr>
              <a:t>(gam</a:t>
            </a:r>
            <a:r>
              <a:rPr lang="en-US" dirty="0">
                <a:latin typeface="Courier"/>
              </a:rPr>
              <a:t>), </a:t>
            </a:r>
            <a:r>
              <a:rPr lang="en-US" dirty="0" err="1">
                <a:latin typeface="Courier"/>
              </a:rPr>
              <a:t>gamlss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gamm</a:t>
            </a:r>
            <a:r>
              <a:rPr lang="en-US" dirty="0">
                <a:latin typeface="Courier"/>
              </a:rPr>
              <a:t>, gamm4, gee, </a:t>
            </a:r>
            <a:r>
              <a:rPr lang="en-US" dirty="0" err="1">
                <a:latin typeface="Courier"/>
              </a:rPr>
              <a:t>geeglm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glm.nb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glmer.nb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glmmTMB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glmmPQL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glmrob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glmRob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glmx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gls</a:t>
            </a:r>
            <a:r>
              <a:rPr lang="en-US" dirty="0">
                <a:latin typeface="Courier"/>
              </a:rPr>
              <a:t>, hurdle, </a:t>
            </a:r>
            <a:r>
              <a:rPr lang="en-US" dirty="0" err="1">
                <a:latin typeface="Courier"/>
              </a:rPr>
              <a:t>ivreg</a:t>
            </a:r>
            <a:r>
              <a:rPr lang="en-US" dirty="0">
                <a:latin typeface="Courier"/>
              </a:rPr>
              <a:t>, lm, </a:t>
            </a:r>
            <a:r>
              <a:rPr lang="en-US" dirty="0" err="1">
                <a:latin typeface="Courier"/>
              </a:rPr>
              <a:t>lm_robust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lme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lmrob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lmRob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logistf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lrm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MixMod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MCMCglmm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mixor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multinom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negbin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nlmer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ols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plm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polr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rlm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rlmer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rq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rqss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stanreg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survreg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svyglm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svyglm.nb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tobit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truncreg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vgam</a:t>
            </a:r>
            <a:r>
              <a:rPr lang="en-US" dirty="0">
                <a:latin typeface="Courier"/>
              </a:rPr>
              <a:t>, </a:t>
            </a:r>
            <a:r>
              <a:rPr lang="en-US" dirty="0" err="1">
                <a:latin typeface="Courier"/>
              </a:rPr>
              <a:t>wbm</a:t>
            </a:r>
            <a:r>
              <a:rPr lang="en-US" dirty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zeroinfl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zerotrunc</a:t>
            </a:r>
            <a:endParaRPr lang="en-US" dirty="0">
              <a:latin typeface="Courier"/>
            </a:endParaRPr>
          </a:p>
          <a:p>
            <a:endParaRPr lang="en-US" dirty="0"/>
          </a:p>
        </p:txBody>
      </p:sp>
      <p:pic>
        <p:nvPicPr>
          <p:cNvPr id="2050" name="Picture 2" descr="https://strengejacke.github.io/ggeffects/reference/figure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66" y="55426"/>
            <a:ext cx="2823473" cy="327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80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/>
              </a:rPr>
              <a:t>ggpredict</a:t>
            </a:r>
            <a:r>
              <a:rPr lang="en-US" dirty="0"/>
              <a:t> v</a:t>
            </a:r>
            <a:r>
              <a:rPr lang="en-US" dirty="0" smtClean="0"/>
              <a:t>. </a:t>
            </a:r>
            <a:r>
              <a:rPr lang="en-US" dirty="0" err="1">
                <a:latin typeface="Courier"/>
              </a:rPr>
              <a:t>ggeffect</a:t>
            </a:r>
            <a:r>
              <a:rPr lang="en-US" dirty="0"/>
              <a:t> </a:t>
            </a:r>
            <a:r>
              <a:rPr lang="en-US" dirty="0" smtClean="0"/>
              <a:t>v. </a:t>
            </a:r>
            <a:r>
              <a:rPr lang="en-US" dirty="0" err="1">
                <a:latin typeface="Courier"/>
              </a:rPr>
              <a:t>ggemmeans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933873" cy="483643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Functions differ </a:t>
            </a:r>
            <a:r>
              <a:rPr lang="en-US" sz="2400" dirty="0"/>
              <a:t>in how factors are held </a:t>
            </a:r>
            <a:r>
              <a:rPr lang="en-US" sz="2400" dirty="0" smtClean="0"/>
              <a:t>constant when looking at marginal plots </a:t>
            </a:r>
          </a:p>
          <a:p>
            <a:pPr lvl="1"/>
            <a:r>
              <a:rPr lang="en-US" sz="2000" dirty="0" err="1" smtClean="0">
                <a:latin typeface="Courier"/>
              </a:rPr>
              <a:t>ggpredict</a:t>
            </a:r>
            <a:r>
              <a:rPr lang="en-US" sz="2000" dirty="0">
                <a:latin typeface="Courier"/>
              </a:rPr>
              <a:t>()</a:t>
            </a:r>
            <a:r>
              <a:rPr lang="en-US" sz="2000" dirty="0"/>
              <a:t> uses the reference </a:t>
            </a:r>
            <a:r>
              <a:rPr lang="en-US" sz="2000" dirty="0" smtClean="0"/>
              <a:t>level</a:t>
            </a:r>
          </a:p>
          <a:p>
            <a:pPr lvl="1"/>
            <a:r>
              <a:rPr lang="en-US" sz="2000" dirty="0" err="1" smtClean="0">
                <a:latin typeface="Courier"/>
              </a:rPr>
              <a:t>ggeffect</a:t>
            </a:r>
            <a:r>
              <a:rPr lang="en-US" sz="2000" dirty="0" smtClean="0">
                <a:latin typeface="Courier"/>
              </a:rPr>
              <a:t>()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dirty="0" err="1">
                <a:latin typeface="Courier"/>
              </a:rPr>
              <a:t>ggemmeans</a:t>
            </a:r>
            <a:r>
              <a:rPr lang="en-US" sz="2000" dirty="0">
                <a:latin typeface="Courier"/>
              </a:rPr>
              <a:t>()</a:t>
            </a:r>
            <a:r>
              <a:rPr lang="en-US" sz="2000" dirty="0"/>
              <a:t> compute a kind of "average" value, which represents the proportions of each factor's </a:t>
            </a:r>
            <a:r>
              <a:rPr lang="en-US" sz="2000" dirty="0" smtClean="0"/>
              <a:t>category;</a:t>
            </a:r>
          </a:p>
          <a:p>
            <a:pPr lvl="2"/>
            <a:r>
              <a:rPr lang="en-US" sz="1800" dirty="0" smtClean="0"/>
              <a:t>Difference between these is how the effects are fit (</a:t>
            </a:r>
            <a:r>
              <a:rPr lang="en-US" sz="1800" dirty="0" smtClean="0">
                <a:latin typeface="Courier"/>
              </a:rPr>
              <a:t>Effect</a:t>
            </a:r>
            <a:r>
              <a:rPr lang="en-US" sz="1800" dirty="0" smtClean="0"/>
              <a:t> v </a:t>
            </a:r>
            <a:r>
              <a:rPr lang="en-US" sz="1800" dirty="0" err="1" smtClean="0">
                <a:latin typeface="Courier"/>
              </a:rPr>
              <a:t>emmeans</a:t>
            </a:r>
            <a:r>
              <a:rPr lang="en-US" sz="1800" dirty="0" smtClean="0"/>
              <a:t> packages)</a:t>
            </a:r>
          </a:p>
          <a:p>
            <a:pPr lvl="1"/>
            <a:r>
              <a:rPr lang="en-US" sz="2000" dirty="0" smtClean="0"/>
              <a:t>To hold factors at a constant user-defined level, use </a:t>
            </a:r>
            <a:r>
              <a:rPr lang="en-US" sz="2000" dirty="0">
                <a:latin typeface="Courier"/>
              </a:rPr>
              <a:t>condition</a:t>
            </a:r>
            <a:r>
              <a:rPr lang="en-US" sz="2000" dirty="0"/>
              <a:t> </a:t>
            </a:r>
            <a:r>
              <a:rPr lang="en-US" sz="2000" dirty="0" smtClean="0"/>
              <a:t>in </a:t>
            </a:r>
            <a:r>
              <a:rPr lang="en-US" sz="2000" dirty="0" err="1">
                <a:latin typeface="Courier"/>
              </a:rPr>
              <a:t>ggemmeans</a:t>
            </a:r>
            <a:r>
              <a:rPr lang="en-US" sz="2000" dirty="0" smtClean="0">
                <a:latin typeface="Courier"/>
              </a:rPr>
              <a:t>()</a:t>
            </a:r>
          </a:p>
          <a:p>
            <a:r>
              <a:rPr lang="en-US" sz="2400" dirty="0"/>
              <a:t>For models </a:t>
            </a:r>
            <a:r>
              <a:rPr lang="en-US" sz="2400" b="1" dirty="0"/>
              <a:t>without categorical predictors</a:t>
            </a:r>
            <a:r>
              <a:rPr lang="en-US" sz="2400" dirty="0"/>
              <a:t>, </a:t>
            </a:r>
            <a:r>
              <a:rPr lang="en-US" sz="2400" dirty="0" err="1" smtClean="0">
                <a:latin typeface="Courier"/>
              </a:rPr>
              <a:t>ggpredict</a:t>
            </a:r>
            <a:r>
              <a:rPr lang="en-US" sz="2400" dirty="0" smtClean="0">
                <a:latin typeface="Courier"/>
              </a:rPr>
              <a:t>(), </a:t>
            </a:r>
            <a:r>
              <a:rPr lang="en-US" sz="2400" dirty="0" err="1">
                <a:latin typeface="Courier"/>
              </a:rPr>
              <a:t>ggeffect</a:t>
            </a:r>
            <a:r>
              <a:rPr lang="en-US" sz="2400" dirty="0" smtClean="0">
                <a:latin typeface="Courier"/>
              </a:rPr>
              <a:t>(),</a:t>
            </a:r>
            <a:r>
              <a:rPr lang="en-US" sz="2400" dirty="0" smtClean="0"/>
              <a:t> and </a:t>
            </a:r>
            <a:r>
              <a:rPr lang="en-US" sz="2400" dirty="0" err="1">
                <a:latin typeface="Courier"/>
              </a:rPr>
              <a:t>ggemmeans</a:t>
            </a:r>
            <a:r>
              <a:rPr lang="en-US" sz="2400" dirty="0" smtClean="0">
                <a:latin typeface="Courier"/>
              </a:rPr>
              <a:t>()</a:t>
            </a:r>
            <a:r>
              <a:rPr lang="en-US" sz="2400" b="1" dirty="0" smtClean="0"/>
              <a:t>are</a:t>
            </a:r>
            <a:r>
              <a:rPr lang="en-US" sz="2400" dirty="0" smtClean="0"/>
              <a:t> </a:t>
            </a:r>
            <a:r>
              <a:rPr lang="en-US" sz="2400" b="1" dirty="0" smtClean="0"/>
              <a:t>identical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49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type </a:t>
            </a:r>
            <a:r>
              <a:rPr lang="en-US" dirty="0"/>
              <a:t>= “</a:t>
            </a:r>
            <a:r>
              <a:rPr lang="en-US" dirty="0" err="1"/>
              <a:t>fe</a:t>
            </a:r>
            <a:r>
              <a:rPr lang="en-US" dirty="0"/>
              <a:t>” and type = “re”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4896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Whether </a:t>
            </a:r>
            <a:r>
              <a:rPr lang="en-US" dirty="0"/>
              <a:t>to account for the uncertainty of random </a:t>
            </a:r>
            <a:r>
              <a:rPr lang="en-US" dirty="0" smtClean="0"/>
              <a:t>effects </a:t>
            </a:r>
            <a:r>
              <a:rPr lang="en-US" dirty="0"/>
              <a:t>can be set with the </a:t>
            </a:r>
            <a:r>
              <a:rPr lang="en-US" dirty="0" smtClean="0">
                <a:latin typeface="Courier"/>
              </a:rPr>
              <a:t>type</a:t>
            </a:r>
            <a:r>
              <a:rPr lang="en-US" dirty="0" smtClean="0"/>
              <a:t> argument.</a:t>
            </a:r>
          </a:p>
          <a:p>
            <a:r>
              <a:rPr lang="en-US" dirty="0" smtClean="0"/>
              <a:t>When </a:t>
            </a:r>
            <a:r>
              <a:rPr lang="en-US" dirty="0">
                <a:latin typeface="Courier"/>
              </a:rPr>
              <a:t>type = "</a:t>
            </a:r>
            <a:r>
              <a:rPr lang="en-US" dirty="0" err="1">
                <a:latin typeface="Courier"/>
              </a:rPr>
              <a:t>fe</a:t>
            </a:r>
            <a:r>
              <a:rPr lang="en-US" dirty="0">
                <a:latin typeface="Courier"/>
              </a:rPr>
              <a:t>"</a:t>
            </a:r>
            <a:r>
              <a:rPr lang="en-US" dirty="0"/>
              <a:t>, </a:t>
            </a:r>
            <a:r>
              <a:rPr lang="en-US" dirty="0" smtClean="0"/>
              <a:t>predictions </a:t>
            </a:r>
            <a:r>
              <a:rPr lang="en-US" dirty="0"/>
              <a:t>are on the population-level and </a:t>
            </a:r>
            <a:r>
              <a:rPr lang="en-US" b="1" dirty="0"/>
              <a:t>do not </a:t>
            </a:r>
            <a:r>
              <a:rPr lang="en-US" dirty="0"/>
              <a:t>account for the random effect </a:t>
            </a:r>
            <a:r>
              <a:rPr lang="en-US" dirty="0" smtClean="0"/>
              <a:t>variances.</a:t>
            </a:r>
          </a:p>
          <a:p>
            <a:pPr lvl="1"/>
            <a:r>
              <a:rPr lang="en-US" dirty="0" smtClean="0"/>
              <a:t>Confidence </a:t>
            </a:r>
            <a:r>
              <a:rPr lang="en-US" dirty="0"/>
              <a:t>intervals for the predicted values</a:t>
            </a:r>
            <a:r>
              <a:rPr lang="en-US" dirty="0" smtClean="0"/>
              <a:t>.</a:t>
            </a:r>
          </a:p>
          <a:p>
            <a:r>
              <a:rPr lang="en-US" dirty="0"/>
              <a:t>When </a:t>
            </a:r>
            <a:r>
              <a:rPr lang="en-US" dirty="0">
                <a:latin typeface="Courier"/>
              </a:rPr>
              <a:t>type = "re</a:t>
            </a:r>
            <a:r>
              <a:rPr lang="en-US" dirty="0" smtClean="0">
                <a:latin typeface="Courier"/>
              </a:rPr>
              <a:t>",</a:t>
            </a:r>
            <a:r>
              <a:rPr lang="en-US" dirty="0" smtClean="0"/>
              <a:t> predictions are </a:t>
            </a:r>
            <a:r>
              <a:rPr lang="en-US" dirty="0"/>
              <a:t>still on the </a:t>
            </a:r>
            <a:r>
              <a:rPr lang="en-US" dirty="0" smtClean="0"/>
              <a:t>population-level, but </a:t>
            </a:r>
            <a:r>
              <a:rPr lang="en-US" b="1" dirty="0" smtClean="0"/>
              <a:t>random </a:t>
            </a:r>
            <a:r>
              <a:rPr lang="en-US" b="1" dirty="0"/>
              <a:t>effect variances are taken into </a:t>
            </a:r>
            <a:r>
              <a:rPr lang="en-US" b="1" dirty="0" smtClean="0"/>
              <a:t>account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Termed “Prediction intervals” </a:t>
            </a:r>
            <a:r>
              <a:rPr lang="en-US" dirty="0"/>
              <a:t>and become </a:t>
            </a:r>
            <a:r>
              <a:rPr lang="en-US" dirty="0" smtClean="0"/>
              <a:t>MUCH larger than confidence intervals. NOT recommended if you have a lot of variance in your random term.</a:t>
            </a:r>
          </a:p>
          <a:p>
            <a:r>
              <a:rPr lang="en-US" dirty="0" smtClean="0"/>
              <a:t>If you have random slopes in your model AND want to look at these random slopes, use </a:t>
            </a:r>
            <a:r>
              <a:rPr lang="en-US" dirty="0">
                <a:latin typeface="Courier"/>
              </a:rPr>
              <a:t>type = "</a:t>
            </a:r>
            <a:r>
              <a:rPr lang="en-US" dirty="0" smtClean="0">
                <a:latin typeface="Courier"/>
              </a:rPr>
              <a:t>re" </a:t>
            </a:r>
            <a:r>
              <a:rPr lang="en-US" dirty="0" smtClean="0"/>
              <a:t>with</a:t>
            </a:r>
            <a:r>
              <a:rPr lang="en-US" dirty="0" smtClean="0">
                <a:latin typeface="Courier"/>
              </a:rPr>
              <a:t> </a:t>
            </a:r>
            <a:r>
              <a:rPr lang="en-US" dirty="0" err="1" smtClean="0">
                <a:latin typeface="Courier"/>
              </a:rPr>
              <a:t>ggpredict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type </a:t>
            </a:r>
            <a:r>
              <a:rPr lang="en-US" dirty="0"/>
              <a:t>= “</a:t>
            </a:r>
            <a:r>
              <a:rPr lang="en-US" dirty="0" err="1"/>
              <a:t>fe</a:t>
            </a:r>
            <a:r>
              <a:rPr lang="en-US" dirty="0"/>
              <a:t>” and type = “re”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3442" y="1690688"/>
            <a:ext cx="457815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If you have random slopes in your model AND want to look at these random slopes, use</a:t>
            </a:r>
          </a:p>
          <a:p>
            <a:pPr marL="0" indent="0">
              <a:buNone/>
            </a:pPr>
            <a:r>
              <a:rPr lang="en-US" dirty="0" err="1" smtClean="0">
                <a:latin typeface="Courier"/>
              </a:rPr>
              <a:t>ggpredict</a:t>
            </a:r>
            <a:r>
              <a:rPr lang="en-US" dirty="0" smtClean="0">
                <a:latin typeface="Courier"/>
              </a:rPr>
              <a:t>(model, 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terms = c(“</a:t>
            </a:r>
            <a:r>
              <a:rPr lang="en-US" b="1" dirty="0" smtClean="0">
                <a:latin typeface="Courier"/>
              </a:rPr>
              <a:t>FIXED</a:t>
            </a:r>
            <a:r>
              <a:rPr lang="en-US" dirty="0" smtClean="0">
                <a:latin typeface="Courier"/>
              </a:rPr>
              <a:t>”,”</a:t>
            </a:r>
            <a:r>
              <a:rPr lang="en-US" b="1" dirty="0" smtClean="0">
                <a:latin typeface="Courier"/>
              </a:rPr>
              <a:t>RANDOM</a:t>
            </a:r>
            <a:r>
              <a:rPr lang="en-US" dirty="0" smtClean="0">
                <a:latin typeface="Courier"/>
              </a:rPr>
              <a:t>”)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type = “re”)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922" y="2101706"/>
            <a:ext cx="5330329" cy="475629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9771522" y="1792865"/>
            <a:ext cx="443896" cy="46850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134523" y="1027906"/>
            <a:ext cx="180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 slopes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215418" y="3191397"/>
            <a:ext cx="1939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Fixed effect &amp;</a:t>
            </a:r>
          </a:p>
          <a:p>
            <a:r>
              <a:rPr lang="en-US" sz="2400" dirty="0" smtClean="0"/>
              <a:t> 95% confidence interval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716897" y="1792865"/>
            <a:ext cx="674012" cy="96802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656464" y="1818966"/>
            <a:ext cx="956118" cy="142593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>
            <a:off x="9716897" y="3551776"/>
            <a:ext cx="424630" cy="863206"/>
          </a:xfrm>
          <a:prstGeom prst="rightBrace">
            <a:avLst>
              <a:gd name="adj1" fmla="val 29962"/>
              <a:gd name="adj2" fmla="val 4679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Plot of Random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339274"/>
            <a:ext cx="4184035" cy="5357090"/>
          </a:xfrm>
        </p:spPr>
        <p:txBody>
          <a:bodyPr>
            <a:normAutofit/>
          </a:bodyPr>
          <a:lstStyle/>
          <a:p>
            <a:r>
              <a:rPr lang="en-US" dirty="0" smtClean="0"/>
              <a:t>To show variation across your random terms (slope or intercept), but don’t want to have multiple lines on the same figure</a:t>
            </a:r>
          </a:p>
          <a:p>
            <a:r>
              <a:rPr lang="en-US" dirty="0" smtClean="0"/>
              <a:t>Solid vertical line is a zero slope (flat line)</a:t>
            </a:r>
            <a:endParaRPr lang="en-US" dirty="0"/>
          </a:p>
          <a:p>
            <a:r>
              <a:rPr lang="en-US" dirty="0" smtClean="0"/>
              <a:t>Points are the random term (Genus) deviance from the population mean for the slope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1772" y="1576740"/>
            <a:ext cx="7360228" cy="46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16755" y="6182528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credit to Devin Jones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3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Courier"/>
              </a:rPr>
              <a:t>ggplot2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0874"/>
            <a:ext cx="8596668" cy="5320204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 smtClean="0"/>
              <a:t>Grammar of Graphics</a:t>
            </a:r>
          </a:p>
          <a:p>
            <a:pPr lvl="1"/>
            <a:r>
              <a:rPr lang="en-US" sz="2600" dirty="0"/>
              <a:t>I</a:t>
            </a:r>
            <a:r>
              <a:rPr lang="en-US" sz="2600" dirty="0" smtClean="0"/>
              <a:t>ndependently specify building blocks of plot </a:t>
            </a:r>
          </a:p>
          <a:p>
            <a:pPr lvl="1"/>
            <a:r>
              <a:rPr lang="en-US" sz="2600" dirty="0" smtClean="0"/>
              <a:t>Combine the building blocks to create a graphical display</a:t>
            </a:r>
          </a:p>
          <a:p>
            <a:pPr lvl="1"/>
            <a:r>
              <a:rPr lang="en-US" sz="2600" dirty="0" smtClean="0"/>
              <a:t>Building blocks include:</a:t>
            </a:r>
          </a:p>
          <a:p>
            <a:pPr lvl="2"/>
            <a:r>
              <a:rPr lang="en-US" sz="2400" dirty="0" smtClean="0"/>
              <a:t>Data</a:t>
            </a:r>
          </a:p>
          <a:p>
            <a:pPr lvl="2"/>
            <a:r>
              <a:rPr lang="en-US" sz="2400" dirty="0" smtClean="0"/>
              <a:t>Aesthetic mapping</a:t>
            </a:r>
          </a:p>
          <a:p>
            <a:pPr lvl="2"/>
            <a:r>
              <a:rPr lang="en-US" sz="2400" dirty="0"/>
              <a:t>G</a:t>
            </a:r>
            <a:r>
              <a:rPr lang="en-US" sz="2400" dirty="0" smtClean="0"/>
              <a:t>eometric object</a:t>
            </a:r>
          </a:p>
          <a:p>
            <a:pPr lvl="2"/>
            <a:r>
              <a:rPr lang="en-US" sz="2400" dirty="0"/>
              <a:t>S</a:t>
            </a:r>
            <a:r>
              <a:rPr lang="en-US" sz="2400" dirty="0" smtClean="0"/>
              <a:t>tatistical transformations</a:t>
            </a:r>
          </a:p>
          <a:p>
            <a:pPr lvl="2"/>
            <a:r>
              <a:rPr lang="en-US" sz="2400" dirty="0"/>
              <a:t>S</a:t>
            </a:r>
            <a:r>
              <a:rPr lang="en-US" sz="2400" dirty="0" smtClean="0"/>
              <a:t>cales</a:t>
            </a:r>
          </a:p>
          <a:p>
            <a:pPr lvl="2"/>
            <a:r>
              <a:rPr lang="en-US" sz="2400" dirty="0"/>
              <a:t>C</a:t>
            </a:r>
            <a:r>
              <a:rPr lang="en-US" sz="2400" dirty="0" smtClean="0"/>
              <a:t>oordinate system</a:t>
            </a:r>
          </a:p>
          <a:p>
            <a:pPr lvl="2"/>
            <a:r>
              <a:rPr lang="en-US" sz="2400" dirty="0" smtClean="0"/>
              <a:t>Faceting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06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Customizing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allows users a multitude of customization options</a:t>
            </a:r>
          </a:p>
          <a:p>
            <a:pPr lvl="1"/>
            <a:r>
              <a:rPr lang="en-US" dirty="0" smtClean="0"/>
              <a:t>Axis scaling and transformations</a:t>
            </a:r>
          </a:p>
          <a:p>
            <a:pPr lvl="1"/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Title/label font, text size, etc.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4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Axes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57" y="1825625"/>
            <a:ext cx="5988908" cy="474143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urier"/>
              </a:rPr>
              <a:t>scale_y_continuous</a:t>
            </a:r>
            <a:r>
              <a:rPr lang="en-US" dirty="0" smtClean="0">
                <a:latin typeface="Courier"/>
              </a:rPr>
              <a:t>() </a:t>
            </a:r>
            <a:r>
              <a:rPr lang="en-US" dirty="0" smtClean="0"/>
              <a:t>allows you to set the limits, breaks, and labels of your y axis (works for x axis too; </a:t>
            </a:r>
            <a:r>
              <a:rPr lang="en-US" dirty="0" err="1" smtClean="0">
                <a:latin typeface="Courier"/>
              </a:rPr>
              <a:t>scale_x_continuous</a:t>
            </a:r>
            <a:r>
              <a:rPr lang="en-US" dirty="0" smtClean="0">
                <a:latin typeface="Courier"/>
              </a:rPr>
              <a:t>()</a:t>
            </a:r>
          </a:p>
          <a:p>
            <a:r>
              <a:rPr lang="en-US" dirty="0" smtClean="0"/>
              <a:t>Transform axes</a:t>
            </a:r>
          </a:p>
          <a:p>
            <a:pPr lvl="1"/>
            <a:r>
              <a:rPr lang="en-US" dirty="0" err="1" smtClean="0">
                <a:latin typeface="Courier"/>
              </a:rPr>
              <a:t>scale_y_continuous</a:t>
            </a:r>
            <a:r>
              <a:rPr lang="en-US" dirty="0" smtClean="0">
                <a:latin typeface="Courier"/>
              </a:rPr>
              <a:t>(trans = “log”) </a:t>
            </a:r>
            <a:r>
              <a:rPr lang="en-US" dirty="0" smtClean="0"/>
              <a:t>for natural log transformation</a:t>
            </a:r>
          </a:p>
          <a:p>
            <a:pPr lvl="1"/>
            <a:r>
              <a:rPr lang="en-US" dirty="0" smtClean="0">
                <a:latin typeface="Courier"/>
              </a:rPr>
              <a:t>scale_y_log10() </a:t>
            </a:r>
            <a:r>
              <a:rPr lang="en-US" dirty="0" smtClean="0"/>
              <a:t>for log10 transformation</a:t>
            </a:r>
          </a:p>
          <a:p>
            <a:r>
              <a:rPr lang="en-US" dirty="0" smtClean="0">
                <a:latin typeface="Courier"/>
              </a:rPr>
              <a:t>breaks = c() </a:t>
            </a:r>
            <a:r>
              <a:rPr lang="en-US" dirty="0" smtClean="0"/>
              <a:t>and </a:t>
            </a:r>
            <a:r>
              <a:rPr lang="en-US" dirty="0" smtClean="0">
                <a:latin typeface="Courier"/>
              </a:rPr>
              <a:t>labels = c() </a:t>
            </a:r>
            <a:r>
              <a:rPr lang="en-US" dirty="0" smtClean="0"/>
              <a:t>allow you to set breaks and make new labels for your axes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442153"/>
            <a:ext cx="6161988" cy="51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6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7248" y="1501562"/>
            <a:ext cx="5212720" cy="38807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Change point shapes with </a:t>
            </a:r>
            <a:r>
              <a:rPr lang="en-US" dirty="0" err="1" smtClean="0">
                <a:latin typeface="Courier"/>
              </a:rPr>
              <a:t>geom_point</a:t>
            </a:r>
            <a:r>
              <a:rPr lang="en-US" dirty="0" smtClean="0">
                <a:latin typeface="Courier"/>
              </a:rPr>
              <a:t>(shape = ) </a:t>
            </a:r>
            <a:r>
              <a:rPr lang="en-US" dirty="0" smtClean="0"/>
              <a:t>OR </a:t>
            </a:r>
            <a:r>
              <a:rPr lang="en-US" dirty="0" err="1" smtClean="0">
                <a:latin typeface="Courier"/>
              </a:rPr>
              <a:t>geom_point</a:t>
            </a:r>
            <a:r>
              <a:rPr lang="en-US" dirty="0" smtClean="0">
                <a:latin typeface="Courier"/>
              </a:rPr>
              <a:t>(</a:t>
            </a:r>
            <a:r>
              <a:rPr lang="en-US" dirty="0" err="1" smtClean="0">
                <a:latin typeface="Courier"/>
              </a:rPr>
              <a:t>aes</a:t>
            </a:r>
            <a:r>
              <a:rPr lang="en-US" dirty="0" smtClean="0">
                <a:latin typeface="Courier"/>
              </a:rPr>
              <a:t>(shape = VARIABLE)) </a:t>
            </a:r>
            <a:r>
              <a:rPr lang="en-US" b="1" dirty="0" smtClean="0"/>
              <a:t>with</a:t>
            </a:r>
            <a:r>
              <a:rPr lang="en-US" dirty="0" smtClean="0"/>
              <a:t> </a:t>
            </a:r>
            <a:r>
              <a:rPr lang="en-US" dirty="0" err="1" smtClean="0">
                <a:latin typeface="Courier"/>
              </a:rPr>
              <a:t>scale_shape_manual</a:t>
            </a:r>
            <a:r>
              <a:rPr lang="en-US" dirty="0" smtClean="0">
                <a:latin typeface="Courier"/>
              </a:rPr>
              <a:t>(values = c( , ))</a:t>
            </a:r>
          </a:p>
          <a:p>
            <a:r>
              <a:rPr lang="en-US" dirty="0" smtClean="0"/>
              <a:t>Shape codes 0-20 only work with the “color” aesthetic</a:t>
            </a:r>
          </a:p>
          <a:p>
            <a:r>
              <a:rPr lang="en-US" dirty="0" smtClean="0"/>
              <a:t>Shape codes 21-25 work with “color” and “fill” aesthetics</a:t>
            </a:r>
          </a:p>
        </p:txBody>
      </p:sp>
      <p:pic>
        <p:nvPicPr>
          <p:cNvPr id="1026" name="Picture 2" descr="Image result for ggplot shap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54" y="1501562"/>
            <a:ext cx="3881437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752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Color – Categorical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702" y="1815684"/>
            <a:ext cx="7625169" cy="46893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Manually select colors</a:t>
            </a:r>
          </a:p>
          <a:p>
            <a:pPr lvl="1"/>
            <a:r>
              <a:rPr lang="en-US" dirty="0" smtClean="0"/>
              <a:t>scale_*_manual()</a:t>
            </a:r>
          </a:p>
          <a:p>
            <a:pPr lvl="2"/>
            <a:r>
              <a:rPr lang="en-US" dirty="0" smtClean="0"/>
              <a:t>values = c(); the name or hex values of the colors; length must be equal to the number of categories in your dataset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://coolors.co/</a:t>
            </a:r>
            <a:endParaRPr lang="en-US" dirty="0" smtClean="0"/>
          </a:p>
          <a:p>
            <a:r>
              <a:rPr lang="en-US" dirty="0" smtClean="0"/>
              <a:t>Using built-in palettes</a:t>
            </a:r>
          </a:p>
          <a:p>
            <a:pPr lvl="1"/>
            <a:r>
              <a:rPr lang="en-US" dirty="0" smtClean="0"/>
              <a:t>scale_*_brewer()</a:t>
            </a:r>
          </a:p>
          <a:p>
            <a:pPr lvl="2"/>
            <a:r>
              <a:rPr lang="en-US" dirty="0" smtClean="0"/>
              <a:t>palette = “”; a variety of built-in palettes exist; </a:t>
            </a:r>
            <a:r>
              <a:rPr lang="en-US" dirty="0">
                <a:hlinkClick r:id="rId3"/>
              </a:rPr>
              <a:t>http://colorbrewer2.org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scale_*_</a:t>
            </a:r>
            <a:r>
              <a:rPr lang="en-US" dirty="0" err="1" smtClean="0"/>
              <a:t>viridis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discrete = TRUE; limited palettes: colorful, uniform, robust of colorblind, and pretty</a:t>
            </a:r>
          </a:p>
          <a:p>
            <a:pPr lvl="2"/>
            <a:r>
              <a:rPr lang="en-US" dirty="0" smtClean="0"/>
              <a:t>library(</a:t>
            </a:r>
            <a:r>
              <a:rPr lang="en-US" dirty="0" err="1" smtClean="0"/>
              <a:t>viridis</a:t>
            </a:r>
            <a:r>
              <a:rPr lang="en-US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900"/>
            <a:ext cx="509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Replace </a:t>
            </a:r>
            <a:r>
              <a:rPr lang="en-US" sz="2800" dirty="0"/>
              <a:t>* with fill or </a:t>
            </a:r>
            <a:r>
              <a:rPr lang="en-US" sz="2800" dirty="0" smtClean="0"/>
              <a:t>color</a:t>
            </a:r>
            <a:endParaRPr lang="en-US" sz="2800" dirty="0"/>
          </a:p>
        </p:txBody>
      </p:sp>
      <p:pic>
        <p:nvPicPr>
          <p:cNvPr id="1026" name="Picture 2" descr="Image result for colors gif willy wonka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660" y="4491789"/>
            <a:ext cx="4210340" cy="236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Color – Continuous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1430"/>
          </a:xfrm>
        </p:spPr>
        <p:txBody>
          <a:bodyPr/>
          <a:lstStyle/>
          <a:p>
            <a:r>
              <a:rPr lang="en-US" dirty="0" smtClean="0"/>
              <a:t>Manually setting a palette</a:t>
            </a:r>
          </a:p>
          <a:p>
            <a:pPr lvl="1"/>
            <a:r>
              <a:rPr lang="en-US" dirty="0" smtClean="0"/>
              <a:t>scale_*_gradient(); gradient from “low” color to “high” color</a:t>
            </a:r>
          </a:p>
          <a:p>
            <a:pPr lvl="1"/>
            <a:r>
              <a:rPr lang="en-US" dirty="0"/>
              <a:t>scale_*_</a:t>
            </a:r>
            <a:r>
              <a:rPr lang="en-US" dirty="0" smtClean="0"/>
              <a:t>gradient2(); gradient from “low” to “mid” to “high”; allows customization for midpoint</a:t>
            </a:r>
          </a:p>
          <a:p>
            <a:pPr lvl="1"/>
            <a:r>
              <a:rPr lang="en-US" dirty="0">
                <a:hlinkClick r:id="rId2"/>
              </a:rPr>
              <a:t>http://colorbrewer2.org/</a:t>
            </a:r>
            <a:endParaRPr lang="en-US" dirty="0"/>
          </a:p>
          <a:p>
            <a:r>
              <a:rPr lang="en-US" dirty="0" smtClean="0"/>
              <a:t>Using </a:t>
            </a:r>
            <a:r>
              <a:rPr lang="en-US" dirty="0"/>
              <a:t>built-in palettes</a:t>
            </a:r>
          </a:p>
          <a:p>
            <a:pPr lvl="1"/>
            <a:r>
              <a:rPr lang="en-US" dirty="0"/>
              <a:t>scale_*_brewer()</a:t>
            </a:r>
          </a:p>
          <a:p>
            <a:pPr lvl="2"/>
            <a:r>
              <a:rPr lang="en-US" dirty="0"/>
              <a:t>palette = “”; a variety of built-in palettes exist; </a:t>
            </a:r>
            <a:r>
              <a:rPr lang="en-US" dirty="0">
                <a:hlinkClick r:id="rId2"/>
              </a:rPr>
              <a:t>http://colorbrewer2.org/</a:t>
            </a:r>
            <a:endParaRPr lang="en-US" dirty="0"/>
          </a:p>
          <a:p>
            <a:pPr lvl="1"/>
            <a:r>
              <a:rPr lang="en-US" dirty="0"/>
              <a:t>scale_*_</a:t>
            </a:r>
            <a:r>
              <a:rPr lang="en-US" dirty="0" err="1"/>
              <a:t>viridis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option = “”; limited </a:t>
            </a:r>
            <a:r>
              <a:rPr lang="en-US" dirty="0" smtClean="0"/>
              <a:t>palettes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/>
              <a:t>colorful, uniform, robust of colorblind, and pretty</a:t>
            </a:r>
          </a:p>
          <a:p>
            <a:pPr lvl="2"/>
            <a:r>
              <a:rPr lang="en-US" dirty="0"/>
              <a:t>library(</a:t>
            </a:r>
            <a:r>
              <a:rPr lang="en-US" dirty="0" err="1"/>
              <a:t>viridis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6900"/>
            <a:ext cx="509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Replace </a:t>
            </a:r>
            <a:r>
              <a:rPr lang="en-US" sz="2800" dirty="0"/>
              <a:t>* with fill or </a:t>
            </a:r>
            <a:r>
              <a:rPr lang="en-US" sz="2800" dirty="0" smtClean="0"/>
              <a:t>color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36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Overcoming overlapping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Option 1: Change the “</a:t>
            </a:r>
            <a:r>
              <a:rPr lang="en-US" dirty="0" smtClean="0">
                <a:latin typeface="Courier"/>
              </a:rPr>
              <a:t>alpha</a:t>
            </a:r>
            <a:r>
              <a:rPr lang="en-US" dirty="0" smtClean="0"/>
              <a:t>” to a lower level (0.1-0.5)</a:t>
            </a:r>
            <a:endParaRPr lang="en-US" dirty="0"/>
          </a:p>
          <a:p>
            <a:pPr lvl="1"/>
            <a:r>
              <a:rPr lang="en-US" dirty="0"/>
              <a:t>Changes the transparency of </a:t>
            </a:r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Helpful when there are quite a few overlapping points on your </a:t>
            </a:r>
            <a:r>
              <a:rPr lang="en-US" dirty="0" smtClean="0"/>
              <a:t>plot</a:t>
            </a:r>
          </a:p>
          <a:p>
            <a:r>
              <a:rPr lang="en-US" dirty="0" smtClean="0"/>
              <a:t>Option 2: Jitter your points!</a:t>
            </a:r>
          </a:p>
          <a:p>
            <a:pPr lvl="1"/>
            <a:r>
              <a:rPr lang="en-US" dirty="0" err="1" smtClean="0">
                <a:latin typeface="Courier"/>
              </a:rPr>
              <a:t>geom_jitter</a:t>
            </a:r>
            <a:r>
              <a:rPr lang="en-US" dirty="0" smtClean="0"/>
              <a:t> is the default in </a:t>
            </a:r>
            <a:r>
              <a:rPr lang="en-US" dirty="0" err="1" smtClean="0"/>
              <a:t>ggplot</a:t>
            </a:r>
            <a:r>
              <a:rPr lang="en-US" dirty="0" smtClean="0"/>
              <a:t>; ALL points are </a:t>
            </a:r>
            <a:r>
              <a:rPr lang="en-US" dirty="0" smtClean="0"/>
              <a:t>jittered</a:t>
            </a:r>
            <a:endParaRPr lang="en-US" dirty="0" smtClean="0"/>
          </a:p>
          <a:p>
            <a:pPr lvl="1"/>
            <a:r>
              <a:rPr lang="en-US" dirty="0" err="1" smtClean="0">
                <a:latin typeface="Courier"/>
              </a:rPr>
              <a:t>geom_beeswarm</a:t>
            </a:r>
            <a:r>
              <a:rPr lang="en-US" dirty="0" smtClean="0"/>
              <a:t> </a:t>
            </a:r>
            <a:r>
              <a:rPr lang="en-US" dirty="0" smtClean="0"/>
              <a:t>or </a:t>
            </a:r>
            <a:r>
              <a:rPr lang="en-US" dirty="0" err="1" smtClean="0">
                <a:latin typeface="Courier"/>
              </a:rPr>
              <a:t>geom_quasirandom</a:t>
            </a:r>
            <a:r>
              <a:rPr lang="en-US" dirty="0" smtClean="0"/>
              <a:t> (in </a:t>
            </a:r>
            <a:r>
              <a:rPr lang="en-US" dirty="0" err="1" smtClean="0">
                <a:latin typeface="Courier"/>
              </a:rPr>
              <a:t>ggbeeswarm</a:t>
            </a:r>
            <a:r>
              <a:rPr lang="en-US" dirty="0" smtClean="0"/>
              <a:t>) jitters points only when overlap in points is </a:t>
            </a:r>
            <a:r>
              <a:rPr lang="en-US" dirty="0" smtClean="0"/>
              <a:t>present and does so in a way that matches the distribution of your data (</a:t>
            </a:r>
            <a:r>
              <a:rPr lang="en-US" dirty="0" smtClean="0"/>
              <a:t>similar to </a:t>
            </a:r>
            <a:r>
              <a:rPr lang="en-US" dirty="0" smtClean="0"/>
              <a:t>histogram, density plot, or violin plot)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overlapping points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22317" y="1501956"/>
            <a:ext cx="4185623" cy="576262"/>
          </a:xfrm>
        </p:spPr>
        <p:txBody>
          <a:bodyPr/>
          <a:lstStyle/>
          <a:p>
            <a:r>
              <a:rPr lang="en-US" dirty="0" err="1" smtClean="0">
                <a:latin typeface="Courier"/>
              </a:rPr>
              <a:t>geom_jitter</a:t>
            </a:r>
            <a:r>
              <a:rPr lang="en-US" dirty="0" smtClean="0">
                <a:latin typeface="Courier"/>
              </a:rPr>
              <a:t>(height=0)</a:t>
            </a:r>
            <a:endParaRPr lang="en-US" dirty="0">
              <a:latin typeface="Courier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2021"/>
            <a:ext cx="5672250" cy="4114784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623669" y="1501956"/>
            <a:ext cx="4185618" cy="576262"/>
          </a:xfrm>
        </p:spPr>
        <p:txBody>
          <a:bodyPr/>
          <a:lstStyle/>
          <a:p>
            <a:r>
              <a:rPr lang="en-US" dirty="0" err="1" smtClean="0">
                <a:latin typeface="Courier"/>
              </a:rPr>
              <a:t>geom_quasirandom</a:t>
            </a:r>
            <a:r>
              <a:rPr lang="en-US" dirty="0" smtClean="0">
                <a:latin typeface="Courier"/>
              </a:rPr>
              <a:t>()</a:t>
            </a:r>
            <a:endParaRPr lang="en-US" dirty="0">
              <a:latin typeface="Courier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69" y="2212021"/>
            <a:ext cx="5672250" cy="4114784"/>
          </a:xfrm>
        </p:spPr>
      </p:pic>
    </p:spTree>
    <p:extLst>
      <p:ext uri="{BB962C8B-B14F-4D97-AF65-F5344CB8AC3E}">
        <p14:creationId xmlns:p14="http://schemas.microsoft.com/office/powerpoint/2010/main" val="78597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urier"/>
              </a:rPr>
              <a:t>coord_flip</a:t>
            </a:r>
            <a:r>
              <a:rPr lang="en-US" dirty="0" smtClean="0"/>
              <a:t>() flips the x and y axes</a:t>
            </a:r>
          </a:p>
          <a:p>
            <a:r>
              <a:rPr lang="en-US" dirty="0" err="1" smtClean="0">
                <a:latin typeface="Courier"/>
              </a:rPr>
              <a:t>coord_cartesian</a:t>
            </a:r>
            <a:r>
              <a:rPr lang="en-US" dirty="0" smtClean="0"/>
              <a:t>() allows you to zoom in on a specific area of your figure using </a:t>
            </a:r>
            <a:r>
              <a:rPr lang="en-US" dirty="0" err="1" smtClean="0"/>
              <a:t>xlim</a:t>
            </a:r>
            <a:r>
              <a:rPr lang="en-US" dirty="0" smtClean="0"/>
              <a:t> and </a:t>
            </a:r>
            <a:r>
              <a:rPr lang="en-US" dirty="0" err="1" smtClean="0"/>
              <a:t>ylim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Axis Title with </a:t>
            </a:r>
            <a:r>
              <a:rPr lang="en-US" i="1" dirty="0" smtClean="0"/>
              <a:t>italics</a:t>
            </a:r>
            <a:r>
              <a:rPr lang="en-US" dirty="0" smtClean="0"/>
              <a:t>, </a:t>
            </a:r>
            <a:r>
              <a:rPr lang="en-US" baseline="30000" dirty="0" smtClean="0"/>
              <a:t>superscripts</a:t>
            </a:r>
            <a:r>
              <a:rPr lang="en-US" dirty="0" smtClean="0"/>
              <a:t>, </a:t>
            </a:r>
            <a:r>
              <a:rPr lang="en-US" baseline="-25000" dirty="0" smtClean="0"/>
              <a:t>subscripts</a:t>
            </a:r>
            <a:r>
              <a:rPr lang="en-US" dirty="0" smtClean="0"/>
              <a:t>, AND multiple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30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expression(atop(italic("P. </a:t>
            </a:r>
            <a:r>
              <a:rPr lang="en-US" dirty="0" err="1"/>
              <a:t>leucopus</a:t>
            </a:r>
            <a:r>
              <a:rPr lang="en-US" dirty="0" smtClean="0"/>
              <a:t>")~</a:t>
            </a:r>
            <a:r>
              <a:rPr lang="en-US" dirty="0"/>
              <a:t>"</a:t>
            </a:r>
            <a:r>
              <a:rPr lang="en-US" dirty="0" smtClean="0"/>
              <a:t>density</a:t>
            </a:r>
            <a:r>
              <a:rPr lang="en-US" dirty="0"/>
              <a:t>"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smtClean="0"/>
              <a:t>(</a:t>
            </a:r>
            <a:r>
              <a:rPr lang="en-US" dirty="0" err="1" smtClean="0"/>
              <a:t>ind.</a:t>
            </a:r>
            <a:r>
              <a:rPr lang="en-US" dirty="0" smtClean="0"/>
              <a:t> / km</a:t>
            </a:r>
            <a:r>
              <a:rPr lang="en-US" dirty="0"/>
              <a:t>"</a:t>
            </a:r>
            <a:r>
              <a:rPr lang="en-US" dirty="0" smtClean="0"/>
              <a:t>^2*")"))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expression(atop(italic("P. </a:t>
            </a:r>
            <a:r>
              <a:rPr lang="en-US" dirty="0" err="1"/>
              <a:t>leucopus</a:t>
            </a:r>
            <a:r>
              <a:rPr lang="en-US" dirty="0"/>
              <a:t>")~"density", "(</a:t>
            </a:r>
            <a:r>
              <a:rPr lang="en-US" dirty="0" err="1"/>
              <a:t>ind.</a:t>
            </a:r>
            <a:r>
              <a:rPr lang="en-US" dirty="0"/>
              <a:t> / </a:t>
            </a:r>
            <a:r>
              <a:rPr lang="en-US" dirty="0" smtClean="0"/>
              <a:t>km“[2]*")"))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Within “expression()”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600" dirty="0" smtClean="0"/>
              <a:t>~</a:t>
            </a:r>
            <a:r>
              <a:rPr lang="en-US" dirty="0" smtClean="0"/>
              <a:t> indicates a space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600" dirty="0" smtClean="0"/>
              <a:t>*</a:t>
            </a:r>
            <a:r>
              <a:rPr lang="en-US" dirty="0" smtClean="0"/>
              <a:t> indicates NO space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3945528" y="2369807"/>
            <a:ext cx="387927" cy="23313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3945528" y="1355537"/>
            <a:ext cx="387927" cy="23313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5910767" y="1970121"/>
            <a:ext cx="370465" cy="11021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5910768" y="2975662"/>
            <a:ext cx="370465" cy="11021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8192922" y="2122054"/>
            <a:ext cx="100823" cy="2658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8184214" y="4298859"/>
            <a:ext cx="118240" cy="2658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2497427" y="2284977"/>
            <a:ext cx="370465" cy="5086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497427" y="3289868"/>
            <a:ext cx="370465" cy="5086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68173" y="2735620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65758" y="287695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ITALICIZED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72622" y="2695188"/>
            <a:ext cx="495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“~” to stay on top line, when using atop()</a:t>
            </a:r>
          </a:p>
          <a:p>
            <a:r>
              <a:rPr lang="en-US" dirty="0" smtClean="0"/>
              <a:t>Use “,” to start new line</a:t>
            </a:r>
            <a:r>
              <a:rPr lang="en-US" dirty="0"/>
              <a:t>, when using atop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55743" y="2269594"/>
            <a:ext cx="124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Superscript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58466" y="4490926"/>
            <a:ext cx="105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Subscript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02665" y="1713829"/>
            <a:ext cx="21554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leucopus</a:t>
            </a:r>
            <a:r>
              <a:rPr lang="en-US" i="1" dirty="0" smtClean="0"/>
              <a:t> </a:t>
            </a:r>
            <a:r>
              <a:rPr lang="en-US" dirty="0" smtClean="0"/>
              <a:t>density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ind.</a:t>
            </a:r>
            <a:r>
              <a:rPr lang="en-US" dirty="0" smtClean="0"/>
              <a:t> / km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02665" y="3794144"/>
            <a:ext cx="215546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P. </a:t>
            </a:r>
            <a:r>
              <a:rPr lang="en-US" i="1" dirty="0" err="1" smtClean="0"/>
              <a:t>leucopus</a:t>
            </a:r>
            <a:r>
              <a:rPr lang="en-US" i="1" dirty="0" smtClean="0"/>
              <a:t> </a:t>
            </a:r>
            <a:r>
              <a:rPr lang="en-US" dirty="0" smtClean="0"/>
              <a:t>density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ind.</a:t>
            </a:r>
            <a:r>
              <a:rPr lang="en-US" dirty="0" smtClean="0"/>
              <a:t> / km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Legends of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5086"/>
            <a:ext cx="9348115" cy="3880773"/>
          </a:xfrm>
        </p:spPr>
        <p:txBody>
          <a:bodyPr/>
          <a:lstStyle/>
          <a:p>
            <a:r>
              <a:rPr lang="en-US" dirty="0" smtClean="0"/>
              <a:t>Position on plot</a:t>
            </a:r>
          </a:p>
          <a:p>
            <a:pPr lvl="1"/>
            <a:r>
              <a:rPr lang="en-US" dirty="0" smtClean="0"/>
              <a:t>Relative coordinates: </a:t>
            </a:r>
            <a:r>
              <a:rPr lang="en-US" dirty="0" smtClean="0">
                <a:latin typeface="Courier"/>
              </a:rPr>
              <a:t>theme(</a:t>
            </a:r>
            <a:r>
              <a:rPr lang="en-US" dirty="0" err="1" smtClean="0">
                <a:latin typeface="Courier"/>
              </a:rPr>
              <a:t>legend.position</a:t>
            </a:r>
            <a:r>
              <a:rPr lang="en-US" dirty="0" smtClean="0">
                <a:latin typeface="Courier"/>
              </a:rPr>
              <a:t> = c(0.1, 0.5))</a:t>
            </a:r>
          </a:p>
          <a:p>
            <a:pPr lvl="1"/>
            <a:r>
              <a:rPr lang="en-US" dirty="0" smtClean="0"/>
              <a:t>Bottom of plot: </a:t>
            </a:r>
            <a:r>
              <a:rPr lang="en-US" dirty="0" smtClean="0">
                <a:latin typeface="Courier"/>
              </a:rPr>
              <a:t>theme(</a:t>
            </a:r>
            <a:r>
              <a:rPr lang="en-US" dirty="0" err="1" smtClean="0">
                <a:latin typeface="Courier"/>
              </a:rPr>
              <a:t>legend.position</a:t>
            </a:r>
            <a:r>
              <a:rPr lang="en-US" dirty="0" smtClean="0">
                <a:latin typeface="Courier"/>
              </a:rPr>
              <a:t> = “bottom”)</a:t>
            </a:r>
          </a:p>
          <a:p>
            <a:r>
              <a:rPr lang="en-US" dirty="0" smtClean="0"/>
              <a:t>Removing the grey box around keys</a:t>
            </a:r>
          </a:p>
          <a:p>
            <a:pPr lvl="1"/>
            <a:r>
              <a:rPr lang="en-US" dirty="0" smtClean="0">
                <a:latin typeface="Courier"/>
              </a:rPr>
              <a:t>theme(</a:t>
            </a:r>
            <a:r>
              <a:rPr lang="en-US" dirty="0" err="1" smtClean="0">
                <a:latin typeface="Courier"/>
              </a:rPr>
              <a:t>legend.key</a:t>
            </a:r>
            <a:r>
              <a:rPr lang="en-US" dirty="0" smtClean="0">
                <a:latin typeface="Courier"/>
              </a:rPr>
              <a:t> </a:t>
            </a:r>
            <a:r>
              <a:rPr lang="en-US" dirty="0">
                <a:latin typeface="Courier"/>
              </a:rPr>
              <a:t>= </a:t>
            </a:r>
            <a:r>
              <a:rPr lang="en-US" dirty="0" err="1">
                <a:latin typeface="Courier"/>
              </a:rPr>
              <a:t>element_rect</a:t>
            </a:r>
            <a:r>
              <a:rPr lang="en-US" dirty="0">
                <a:latin typeface="Courier"/>
              </a:rPr>
              <a:t>(fill=</a:t>
            </a:r>
            <a:r>
              <a:rPr lang="en-US" dirty="0" err="1">
                <a:latin typeface="Courier"/>
              </a:rPr>
              <a:t>NA,color</a:t>
            </a:r>
            <a:r>
              <a:rPr lang="en-US" dirty="0">
                <a:latin typeface="Courier"/>
              </a:rPr>
              <a:t>=NA</a:t>
            </a:r>
            <a:r>
              <a:rPr lang="en-US" dirty="0" smtClean="0">
                <a:latin typeface="Courier"/>
              </a:rPr>
              <a:t>))</a:t>
            </a:r>
            <a:endParaRPr lang="en-US" dirty="0">
              <a:latin typeface="Courier"/>
            </a:endParaRPr>
          </a:p>
          <a:p>
            <a:r>
              <a:rPr lang="en-US" dirty="0" smtClean="0"/>
              <a:t>Change the number of rows in a legend</a:t>
            </a:r>
          </a:p>
          <a:p>
            <a:pPr lvl="1"/>
            <a:r>
              <a:rPr lang="en-US" dirty="0" smtClean="0">
                <a:latin typeface="Courier"/>
              </a:rPr>
              <a:t>guides(color </a:t>
            </a:r>
            <a:r>
              <a:rPr lang="en-US" dirty="0">
                <a:latin typeface="Courier"/>
              </a:rPr>
              <a:t>= </a:t>
            </a:r>
            <a:r>
              <a:rPr lang="en-US" dirty="0" err="1">
                <a:latin typeface="Courier"/>
              </a:rPr>
              <a:t>guide_legend</a:t>
            </a:r>
            <a:r>
              <a:rPr lang="en-US" dirty="0">
                <a:latin typeface="Courier"/>
              </a:rPr>
              <a:t>(</a:t>
            </a:r>
            <a:r>
              <a:rPr lang="en-US" dirty="0" err="1">
                <a:latin typeface="Courier"/>
              </a:rPr>
              <a:t>nrow</a:t>
            </a:r>
            <a:r>
              <a:rPr lang="en-US" dirty="0">
                <a:latin typeface="Courier"/>
              </a:rPr>
              <a:t> = 8</a:t>
            </a:r>
            <a:r>
              <a:rPr lang="en-US" dirty="0" smtClean="0">
                <a:latin typeface="Courier"/>
              </a:rPr>
              <a:t>))</a:t>
            </a:r>
          </a:p>
          <a:p>
            <a:pPr lvl="1"/>
            <a:r>
              <a:rPr lang="en-US" dirty="0" smtClean="0"/>
              <a:t>Change “color” to whatever your legend is based upon</a:t>
            </a:r>
          </a:p>
        </p:txBody>
      </p:sp>
      <p:pic>
        <p:nvPicPr>
          <p:cNvPr id="4100" name="Picture 4" descr="Image result for legends of the hidden te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95" y="3762781"/>
            <a:ext cx="4094205" cy="309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" y="618654"/>
            <a:ext cx="9117455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Base plot in R is absolutely fine, but </a:t>
            </a:r>
            <a:r>
              <a:rPr lang="en-US" dirty="0" err="1" smtClean="0"/>
              <a:t>ggplot</a:t>
            </a:r>
            <a:r>
              <a:rPr lang="en-US" dirty="0" smtClean="0"/>
              <a:t> offers some advantages!</a:t>
            </a:r>
            <a:endParaRPr lang="en-US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specification at a high level</a:t>
            </a:r>
          </a:p>
          <a:p>
            <a:r>
              <a:rPr lang="en-US" dirty="0"/>
              <a:t>V</a:t>
            </a:r>
            <a:r>
              <a:rPr lang="en-US" dirty="0" smtClean="0"/>
              <a:t>ery flexible</a:t>
            </a:r>
          </a:p>
          <a:p>
            <a:r>
              <a:rPr lang="en-US" dirty="0"/>
              <a:t>T</a:t>
            </a:r>
            <a:r>
              <a:rPr lang="en-US" dirty="0" smtClean="0"/>
              <a:t>heme system for polishing plot appearance</a:t>
            </a:r>
          </a:p>
          <a:p>
            <a:r>
              <a:rPr lang="en-US" dirty="0"/>
              <a:t>M</a:t>
            </a:r>
            <a:r>
              <a:rPr lang="en-US" dirty="0" smtClean="0"/>
              <a:t>ature and complete graphics system</a:t>
            </a:r>
          </a:p>
          <a:p>
            <a:r>
              <a:rPr lang="en-US" dirty="0" smtClean="0"/>
              <a:t>Tons of users! – Lots of help and information online, especially on </a:t>
            </a:r>
            <a:r>
              <a:rPr lang="en-US" dirty="0" err="1" smtClean="0"/>
              <a:t>stackoverflow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2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Faceting - split </a:t>
            </a:r>
            <a:r>
              <a:rPr lang="en-US" dirty="0" smtClean="0"/>
              <a:t>your </a:t>
            </a:r>
            <a:r>
              <a:rPr lang="en-US" dirty="0"/>
              <a:t>data by </a:t>
            </a:r>
            <a:r>
              <a:rPr lang="en-US" dirty="0" smtClean="0"/>
              <a:t>1+ </a:t>
            </a:r>
            <a:r>
              <a:rPr lang="en-US" dirty="0"/>
              <a:t>variables and plot the subsets of data </a:t>
            </a:r>
            <a:r>
              <a:rPr lang="en-US" dirty="0" smtClean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>
                <a:latin typeface="Courier"/>
              </a:rPr>
              <a:t>f</a:t>
            </a:r>
            <a:r>
              <a:rPr lang="en-US" dirty="0" err="1" smtClean="0">
                <a:latin typeface="Courier"/>
              </a:rPr>
              <a:t>acet_wrap</a:t>
            </a:r>
            <a:r>
              <a:rPr lang="en-US" dirty="0" smtClean="0">
                <a:latin typeface="Courier"/>
              </a:rPr>
              <a:t>() </a:t>
            </a:r>
            <a:r>
              <a:rPr lang="en-US" dirty="0" smtClean="0"/>
              <a:t>and </a:t>
            </a:r>
            <a:r>
              <a:rPr lang="en-US" dirty="0" err="1" smtClean="0">
                <a:latin typeface="Courier"/>
              </a:rPr>
              <a:t>facet_grid</a:t>
            </a:r>
            <a:r>
              <a:rPr lang="en-US" dirty="0" smtClean="0">
                <a:latin typeface="Courier"/>
              </a:rPr>
              <a:t>()</a:t>
            </a:r>
          </a:p>
          <a:p>
            <a:pPr lvl="1"/>
            <a:r>
              <a:rPr lang="en-US" dirty="0" smtClean="0"/>
              <a:t>. ~ VARIABLE</a:t>
            </a:r>
          </a:p>
          <a:p>
            <a:r>
              <a:rPr lang="en-US" dirty="0">
                <a:latin typeface="Courier"/>
              </a:rPr>
              <a:t>s</a:t>
            </a:r>
            <a:r>
              <a:rPr lang="en-US" dirty="0" smtClean="0">
                <a:latin typeface="Courier"/>
              </a:rPr>
              <a:t>cales </a:t>
            </a:r>
            <a:r>
              <a:rPr lang="en-US" dirty="0" smtClean="0"/>
              <a:t>argument allows you to have “fixed” or “free” axis scales</a:t>
            </a:r>
          </a:p>
          <a:p>
            <a:r>
              <a:rPr lang="en-US" dirty="0" err="1">
                <a:latin typeface="Courier"/>
              </a:rPr>
              <a:t>l</a:t>
            </a:r>
            <a:r>
              <a:rPr lang="en-US" dirty="0" err="1" smtClean="0">
                <a:latin typeface="Courier"/>
              </a:rPr>
              <a:t>abeller</a:t>
            </a:r>
            <a:r>
              <a:rPr lang="en-US" dirty="0" smtClean="0">
                <a:latin typeface="Courier"/>
              </a:rPr>
              <a:t> </a:t>
            </a:r>
            <a:r>
              <a:rPr lang="en-US" dirty="0" smtClean="0"/>
              <a:t>argument allows for some flexibility in labelling facets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0" y="2228928"/>
            <a:ext cx="6354055" cy="3812433"/>
          </a:xfrm>
        </p:spPr>
      </p:pic>
    </p:spTree>
    <p:extLst>
      <p:ext uri="{BB962C8B-B14F-4D97-AF65-F5344CB8AC3E}">
        <p14:creationId xmlns:p14="http://schemas.microsoft.com/office/powerpoint/2010/main" val="17112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high quality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urier"/>
              </a:rPr>
              <a:t>ggsave</a:t>
            </a:r>
            <a:r>
              <a:rPr lang="en-US" dirty="0" smtClean="0">
                <a:latin typeface="Courier"/>
              </a:rPr>
              <a:t>(filename = “C://Users/Michael/Documents/Figure1.tiff”,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	 </a:t>
            </a:r>
            <a:r>
              <a:rPr lang="en-US" dirty="0" smtClean="0">
                <a:latin typeface="Courier"/>
              </a:rPr>
              <a:t>  plot = “</a:t>
            </a:r>
            <a:r>
              <a:rPr lang="en-US" dirty="0" err="1" smtClean="0">
                <a:latin typeface="Courier"/>
              </a:rPr>
              <a:t>AwesomePlot</a:t>
            </a:r>
            <a:r>
              <a:rPr lang="en-US" dirty="0" smtClean="0">
                <a:latin typeface="Courier"/>
              </a:rPr>
              <a:t>”,</a:t>
            </a:r>
          </a:p>
          <a:p>
            <a:pPr marL="0" indent="0">
              <a:buNone/>
            </a:pPr>
            <a:r>
              <a:rPr lang="en-US" dirty="0">
                <a:latin typeface="Courier"/>
              </a:rPr>
              <a:t>	 </a:t>
            </a:r>
            <a:r>
              <a:rPr lang="en-US" dirty="0" smtClean="0">
                <a:latin typeface="Courier"/>
              </a:rPr>
              <a:t>  dpi = 600)</a:t>
            </a:r>
            <a:endParaRPr lang="en-US" dirty="0">
              <a:latin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362825" y="1562279"/>
            <a:ext cx="387926" cy="5449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637712" y="3362037"/>
            <a:ext cx="25277" cy="775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309492" y="2920640"/>
            <a:ext cx="332509" cy="7758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62825" y="216957"/>
            <a:ext cx="3602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the FULL path to make sure you know exactly where you figure is stored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89212" y="4139010"/>
            <a:ext cx="2829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 dpi =</a:t>
            </a:r>
          </a:p>
          <a:p>
            <a:r>
              <a:rPr lang="en-US" sz="2400" dirty="0" smtClean="0"/>
              <a:t>higher resolution =</a:t>
            </a:r>
          </a:p>
          <a:p>
            <a:r>
              <a:rPr lang="en-US" sz="2400" dirty="0" smtClean="0"/>
              <a:t>large file size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2001" y="3537833"/>
            <a:ext cx="2053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Name of your </a:t>
            </a:r>
            <a:r>
              <a:rPr lang="en-US" sz="2400" dirty="0" err="1" smtClean="0"/>
              <a:t>ggplot</a:t>
            </a:r>
            <a:r>
              <a:rPr lang="en-US" sz="2400" dirty="0" smtClean="0"/>
              <a:t> object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674340" y="2667231"/>
            <a:ext cx="2752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Tiff/</a:t>
            </a:r>
            <a:r>
              <a:rPr lang="en-US" sz="2400" dirty="0" err="1" smtClean="0"/>
              <a:t>tif</a:t>
            </a:r>
            <a:r>
              <a:rPr lang="en-US" sz="2400" dirty="0" smtClean="0"/>
              <a:t> files offer the highest resolution possible; though file size is large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8398922" y="2511091"/>
            <a:ext cx="275418" cy="5298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999" y="38443"/>
            <a:ext cx="8596668" cy="1320800"/>
          </a:xfrm>
        </p:spPr>
        <p:txBody>
          <a:bodyPr/>
          <a:lstStyle/>
          <a:p>
            <a:r>
              <a:rPr lang="en-US" dirty="0" smtClean="0"/>
              <a:t>Make your own theme! – Just change any of these theme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5484" y="1359243"/>
            <a:ext cx="10369608" cy="54987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>
                <a:latin typeface="Courier"/>
              </a:rPr>
              <a:t>my_theme</a:t>
            </a:r>
            <a:r>
              <a:rPr lang="en-US" dirty="0" smtClean="0">
                <a:latin typeface="Courier"/>
              </a:rPr>
              <a:t>() &lt;- function(){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theme(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panel.background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element_rect</a:t>
            </a:r>
            <a:r>
              <a:rPr lang="en-US" dirty="0" smtClean="0">
                <a:latin typeface="Courier"/>
              </a:rPr>
              <a:t>(fill=NA),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panel.grid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element_blank</a:t>
            </a:r>
            <a:r>
              <a:rPr lang="en-US" dirty="0" smtClean="0">
                <a:latin typeface="Courier"/>
              </a:rPr>
              <a:t>(),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panel.border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element_blank</a:t>
            </a:r>
            <a:r>
              <a:rPr lang="en-US" dirty="0" smtClean="0">
                <a:latin typeface="Courier"/>
              </a:rPr>
              <a:t>(),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axis.line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element_line</a:t>
            </a:r>
            <a:r>
              <a:rPr lang="en-US" dirty="0" smtClean="0">
                <a:latin typeface="Courier"/>
              </a:rPr>
              <a:t>(color="black"),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legend.title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element_text</a:t>
            </a:r>
            <a:r>
              <a:rPr lang="en-US" dirty="0" smtClean="0">
                <a:latin typeface="Courier"/>
              </a:rPr>
              <a:t>(size=18, color="black"),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legend.text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element_text</a:t>
            </a:r>
            <a:r>
              <a:rPr lang="en-US" dirty="0" smtClean="0">
                <a:latin typeface="Courier"/>
              </a:rPr>
              <a:t>(size=16, color="black"),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legend.key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element_rect</a:t>
            </a:r>
            <a:r>
              <a:rPr lang="en-US" dirty="0" smtClean="0">
                <a:latin typeface="Courier"/>
              </a:rPr>
              <a:t>(fill=NA, color=NA),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axis.text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element_text</a:t>
            </a:r>
            <a:r>
              <a:rPr lang="en-US" dirty="0" smtClean="0">
                <a:latin typeface="Courier"/>
              </a:rPr>
              <a:t>(size=16, color="black"),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  </a:t>
            </a:r>
            <a:r>
              <a:rPr lang="en-US" dirty="0" err="1" smtClean="0">
                <a:latin typeface="Courier"/>
              </a:rPr>
              <a:t>axis.title</a:t>
            </a:r>
            <a:r>
              <a:rPr lang="en-US" dirty="0" smtClean="0">
                <a:latin typeface="Courier"/>
              </a:rPr>
              <a:t> = </a:t>
            </a:r>
            <a:r>
              <a:rPr lang="en-US" dirty="0" err="1" smtClean="0">
                <a:latin typeface="Courier"/>
              </a:rPr>
              <a:t>element_text</a:t>
            </a:r>
            <a:r>
              <a:rPr lang="en-US" dirty="0" smtClean="0">
                <a:latin typeface="Courier"/>
              </a:rPr>
              <a:t>(size=18, color="black")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  )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3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229" y="148788"/>
            <a:ext cx="8596668" cy="1320800"/>
          </a:xfrm>
        </p:spPr>
        <p:txBody>
          <a:bodyPr/>
          <a:lstStyle/>
          <a:p>
            <a:r>
              <a:rPr lang="en-US" dirty="0" smtClean="0"/>
              <a:t>But </a:t>
            </a:r>
            <a:r>
              <a:rPr lang="en-US" dirty="0" err="1" smtClean="0"/>
              <a:t>ggplot</a:t>
            </a:r>
            <a:r>
              <a:rPr lang="en-US" dirty="0" smtClean="0"/>
              <a:t> has some challenges…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161" y="720648"/>
            <a:ext cx="9188561" cy="3880772"/>
          </a:xfrm>
        </p:spPr>
        <p:txBody>
          <a:bodyPr>
            <a:normAutofit/>
          </a:bodyPr>
          <a:lstStyle/>
          <a:p>
            <a:r>
              <a:rPr lang="en-US" sz="2000" dirty="0"/>
              <a:t>Lack of 3D graphics, graph-theory objects, and interactive graphics</a:t>
            </a:r>
          </a:p>
          <a:p>
            <a:r>
              <a:rPr lang="en-US" sz="2000" b="1" dirty="0" smtClean="0"/>
              <a:t>Learning curve</a:t>
            </a: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161" y="1641397"/>
            <a:ext cx="4786564" cy="42620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82681" y="192661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ourier"/>
              </a:rPr>
              <a:t>plot</a:t>
            </a:r>
            <a:endParaRPr lang="en-US" sz="2800" dirty="0">
              <a:latin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39667" y="3133214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Courier"/>
              </a:rPr>
              <a:t>ggplot</a:t>
            </a:r>
            <a:endParaRPr lang="en-US" sz="2800" dirty="0">
              <a:latin typeface="Courier"/>
            </a:endParaRPr>
          </a:p>
        </p:txBody>
      </p:sp>
      <p:pic>
        <p:nvPicPr>
          <p:cNvPr id="3074" name="Picture 2" descr="Image result for best simpsons gif&quot;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03" y="4750746"/>
            <a:ext cx="233362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ralph learnding gif&quot;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9" y="3286626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91789" y="3772408"/>
            <a:ext cx="1515980" cy="638789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48527" y="5382127"/>
            <a:ext cx="729915" cy="42728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i am so martgif&quot;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5" y="1661549"/>
            <a:ext cx="35433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5270441" y="2166553"/>
            <a:ext cx="2558106" cy="26297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5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started!!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629625"/>
            <a:ext cx="8596668" cy="44117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you haven’t done so already, install the R packages in the top of the R script.</a:t>
            </a:r>
          </a:p>
          <a:p>
            <a:pPr marL="0" indent="0">
              <a:buNone/>
            </a:pPr>
            <a:r>
              <a:rPr lang="en-US" dirty="0" smtClean="0"/>
              <a:t>Load them into your workspace, and we’re ready to start our </a:t>
            </a:r>
            <a:r>
              <a:rPr lang="en-US" dirty="0" err="1" smtClean="0"/>
              <a:t>ggplot</a:t>
            </a:r>
            <a:r>
              <a:rPr lang="en-US" dirty="0" smtClean="0"/>
              <a:t> adventure!</a:t>
            </a:r>
          </a:p>
          <a:p>
            <a:pPr marL="0" indent="0">
              <a:buNone/>
            </a:pPr>
            <a:endParaRPr lang="en-US" dirty="0" smtClean="0">
              <a:latin typeface="Courier"/>
            </a:endParaRPr>
          </a:p>
        </p:txBody>
      </p:sp>
      <p:pic>
        <p:nvPicPr>
          <p:cNvPr id="3074" name="Picture 2" descr="Image result for adventur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02" y="4023170"/>
            <a:ext cx="6803593" cy="283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31" y="2009796"/>
            <a:ext cx="8151058" cy="3651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9303" y="2682116"/>
            <a:ext cx="6174378" cy="1541417"/>
          </a:xfrm>
          <a:prstGeom prst="rect">
            <a:avLst/>
          </a:prstGeom>
          <a:noFill/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3504" y="490733"/>
            <a:ext cx="696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Setting data and basic mapping aesthetics to be used for ALL </a:t>
            </a:r>
            <a:r>
              <a:rPr lang="en-US" sz="3600" dirty="0" err="1" smtClean="0"/>
              <a:t>geoms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76846" y="1657325"/>
            <a:ext cx="46109" cy="820086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05690" y="4223533"/>
            <a:ext cx="6409509" cy="822536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82574" y="5746986"/>
            <a:ext cx="53035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Geometric (points) and stats (linear model) objects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974080" y="5189117"/>
            <a:ext cx="452845" cy="568646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78131" y="2152842"/>
            <a:ext cx="1422372" cy="391856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15361" y="2585970"/>
            <a:ext cx="1574308" cy="867456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583681" y="3387634"/>
            <a:ext cx="1193073" cy="448072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3906" y="1808370"/>
            <a:ext cx="254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7679797" y="1799478"/>
            <a:ext cx="2920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Independent variable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7927211" y="2852659"/>
            <a:ext cx="2673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ependent variable</a:t>
            </a:r>
            <a:endParaRPr lang="en-US" sz="3600" dirty="0"/>
          </a:p>
        </p:txBody>
      </p:sp>
      <p:sp>
        <p:nvSpPr>
          <p:cNvPr id="39" name="TextBox 38"/>
          <p:cNvSpPr txBox="1"/>
          <p:nvPr/>
        </p:nvSpPr>
        <p:spPr>
          <a:xfrm>
            <a:off x="8277415" y="4110052"/>
            <a:ext cx="2673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Add layers with “+”</a:t>
            </a:r>
            <a:endParaRPr lang="en-US" sz="36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7149738" y="4052988"/>
            <a:ext cx="1127677" cy="674347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05690" y="5046069"/>
            <a:ext cx="2521134" cy="48252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2420900" y="5618557"/>
            <a:ext cx="452845" cy="56864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91394" y="5582146"/>
            <a:ext cx="2673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Customize non-data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849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25" grpId="0"/>
      <p:bldP spid="26" grpId="0"/>
      <p:bldP spid="39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come together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2" y="1394235"/>
            <a:ext cx="4805720" cy="4857283"/>
          </a:xfr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1481" y="1394234"/>
            <a:ext cx="7641125" cy="5463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err="1">
                <a:latin typeface="Courier"/>
              </a:rPr>
              <a:t>ggplot</a:t>
            </a:r>
            <a:r>
              <a:rPr lang="en-US" sz="1300" dirty="0">
                <a:latin typeface="Courier"/>
              </a:rPr>
              <a:t>(iris,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(x = </a:t>
            </a:r>
            <a:r>
              <a:rPr lang="en-US" sz="1300" dirty="0" err="1">
                <a:latin typeface="Courier"/>
              </a:rPr>
              <a:t>Sepal.Width</a:t>
            </a:r>
            <a:r>
              <a:rPr lang="en-US" sz="1300" dirty="0"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y = </a:t>
            </a:r>
            <a:r>
              <a:rPr lang="en-US" sz="1300" dirty="0" err="1">
                <a:latin typeface="Courier"/>
              </a:rPr>
              <a:t>Sepal.Length</a:t>
            </a:r>
            <a:r>
              <a:rPr lang="en-US" sz="1300" dirty="0" smtClean="0">
                <a:latin typeface="Courier"/>
              </a:rPr>
              <a:t>))</a:t>
            </a:r>
            <a:endParaRPr lang="en-US" sz="13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6181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come together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22" y="1394235"/>
            <a:ext cx="4805720" cy="4857283"/>
          </a:xfrm>
        </p:spPr>
      </p:pic>
      <p:sp>
        <p:nvSpPr>
          <p:cNvPr id="7" name="Content Placeholder 4"/>
          <p:cNvSpPr>
            <a:spLocks noGrp="1"/>
          </p:cNvSpPr>
          <p:nvPr>
            <p:ph sz="half" idx="1"/>
          </p:nvPr>
        </p:nvSpPr>
        <p:spPr>
          <a:xfrm>
            <a:off x="81481" y="1394234"/>
            <a:ext cx="7641125" cy="5463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err="1">
                <a:latin typeface="Courier"/>
              </a:rPr>
              <a:t>ggplot</a:t>
            </a:r>
            <a:r>
              <a:rPr lang="en-US" sz="1300" dirty="0">
                <a:latin typeface="Courier"/>
              </a:rPr>
              <a:t>(iris,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</a:t>
            </a:r>
            <a:r>
              <a:rPr lang="en-US" sz="1300" dirty="0" err="1">
                <a:latin typeface="Courier"/>
              </a:rPr>
              <a:t>aes</a:t>
            </a:r>
            <a:r>
              <a:rPr lang="en-US" sz="1300" dirty="0">
                <a:latin typeface="Courier"/>
              </a:rPr>
              <a:t>(x = </a:t>
            </a:r>
            <a:r>
              <a:rPr lang="en-US" sz="1300" dirty="0" err="1">
                <a:latin typeface="Courier"/>
              </a:rPr>
              <a:t>Sepal.Width</a:t>
            </a:r>
            <a:r>
              <a:rPr lang="en-US" sz="1300" dirty="0"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         y = </a:t>
            </a:r>
            <a:r>
              <a:rPr lang="en-US" sz="1300" dirty="0" err="1">
                <a:latin typeface="Courier"/>
              </a:rPr>
              <a:t>Sepal.Length</a:t>
            </a:r>
            <a:r>
              <a:rPr lang="en-US" sz="1300" dirty="0">
                <a:latin typeface="Courier"/>
              </a:rPr>
              <a:t>))+</a:t>
            </a:r>
          </a:p>
          <a:p>
            <a:pPr marL="0" indent="0">
              <a:buNone/>
            </a:pPr>
            <a:r>
              <a:rPr lang="en-US" sz="1300" dirty="0">
                <a:latin typeface="Courier"/>
              </a:rPr>
              <a:t>  </a:t>
            </a:r>
            <a:r>
              <a:rPr lang="en-US" sz="1300" dirty="0" err="1" smtClean="0">
                <a:latin typeface="Courier"/>
              </a:rPr>
              <a:t>geom_point</a:t>
            </a:r>
            <a:r>
              <a:rPr lang="en-US" sz="1300" dirty="0" smtClean="0">
                <a:latin typeface="Courier"/>
              </a:rPr>
              <a:t>()</a:t>
            </a:r>
            <a:endParaRPr lang="en-US" sz="13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9430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Custom 1">
      <a:majorFont>
        <a:latin typeface="Rockwell"/>
        <a:ea typeface=""/>
        <a:cs typeface=""/>
      </a:majorFont>
      <a:minorFont>
        <a:latin typeface="Helvetica"/>
        <a:ea typeface="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9758</TotalTime>
  <Words>2411</Words>
  <Application>Microsoft Office PowerPoint</Application>
  <PresentationFormat>Widescreen</PresentationFormat>
  <Paragraphs>322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Courier</vt:lpstr>
      <vt:lpstr>Helvetica</vt:lpstr>
      <vt:lpstr>Rockwell</vt:lpstr>
      <vt:lpstr>Wingdings 3</vt:lpstr>
      <vt:lpstr>Facet</vt:lpstr>
      <vt:lpstr>Advanced Data Visualization with ggplot2</vt:lpstr>
      <vt:lpstr>Outline</vt:lpstr>
      <vt:lpstr>What is ggplot2?</vt:lpstr>
      <vt:lpstr>Base plot in R is absolutely fine, but ggplot offers some advantages!</vt:lpstr>
      <vt:lpstr>But ggplot has some challenges…</vt:lpstr>
      <vt:lpstr>Let’s get started!!</vt:lpstr>
      <vt:lpstr>PowerPoint Presentation</vt:lpstr>
      <vt:lpstr>Building blocks come together</vt:lpstr>
      <vt:lpstr>Building blocks come together</vt:lpstr>
      <vt:lpstr>Building blocks come together</vt:lpstr>
      <vt:lpstr>Building blocks come together</vt:lpstr>
      <vt:lpstr>Building blocks come together</vt:lpstr>
      <vt:lpstr>Different types of geoms and stats</vt:lpstr>
      <vt:lpstr>Mapping Introduction</vt:lpstr>
      <vt:lpstr>Mapping points with NEON sites</vt:lpstr>
      <vt:lpstr>Mapping shapefiles with NEON Ecoregions</vt:lpstr>
      <vt:lpstr>Plotting mixed models</vt:lpstr>
      <vt:lpstr>Basic introduction into linear mixed models</vt:lpstr>
      <vt:lpstr>Basic introduction into linear mixed models</vt:lpstr>
      <vt:lpstr>Can easily plot SIMPLE linear regressions with stat_smooth(method = “lm”)</vt:lpstr>
      <vt:lpstr>Mixed models are a bit more complex</vt:lpstr>
      <vt:lpstr>Should I treat factor xxx as fixed or random?</vt:lpstr>
      <vt:lpstr>Fitting mixed models in R with lme4</vt:lpstr>
      <vt:lpstr>Different “random” effects change your model</vt:lpstr>
      <vt:lpstr>Correctly plotting mixed models (and multiple regression models)</vt:lpstr>
      <vt:lpstr>ggpredict v. ggeffect v. ggemmeans</vt:lpstr>
      <vt:lpstr>When to use type = “fe” and type = “re”</vt:lpstr>
      <vt:lpstr>When to use type = “fe” and type = “re”</vt:lpstr>
      <vt:lpstr>Forest Plot of Random Terms</vt:lpstr>
      <vt:lpstr>Customizing figures</vt:lpstr>
      <vt:lpstr>Axes customization</vt:lpstr>
      <vt:lpstr>Shapes!</vt:lpstr>
      <vt:lpstr>Working with Color – Categorical Variables</vt:lpstr>
      <vt:lpstr>Working with Color – Continuous Variables</vt:lpstr>
      <vt:lpstr>Overcoming overlapping points</vt:lpstr>
      <vt:lpstr>Overcoming overlapping points</vt:lpstr>
      <vt:lpstr>Coordinates</vt:lpstr>
      <vt:lpstr>Custom Axis Title with italics, superscripts, subscripts, AND multiple lines</vt:lpstr>
      <vt:lpstr>Legends of ggplot2</vt:lpstr>
      <vt:lpstr>Faceting - split your data by 1+ variables and plot the subsets of data together</vt:lpstr>
      <vt:lpstr>Saving high quality figures</vt:lpstr>
      <vt:lpstr>Make your own theme! – Just change any of these theme functions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with ggplot2</dc:title>
  <dc:creator>Michael Mahon</dc:creator>
  <cp:lastModifiedBy>Michael Mahon</cp:lastModifiedBy>
  <cp:revision>87</cp:revision>
  <dcterms:created xsi:type="dcterms:W3CDTF">2020-01-22T20:06:45Z</dcterms:created>
  <dcterms:modified xsi:type="dcterms:W3CDTF">2020-02-28T14:24:28Z</dcterms:modified>
</cp:coreProperties>
</file>